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1"/>
  </p:notesMasterIdLst>
  <p:sldIdLst>
    <p:sldId id="256" r:id="rId3"/>
    <p:sldId id="258" r:id="rId4"/>
    <p:sldId id="259" r:id="rId5"/>
    <p:sldId id="263" r:id="rId6"/>
    <p:sldId id="260" r:id="rId7"/>
    <p:sldId id="262" r:id="rId8"/>
    <p:sldId id="264" r:id="rId9"/>
    <p:sldId id="306" r:id="rId10"/>
    <p:sldId id="309" r:id="rId11"/>
    <p:sldId id="266" r:id="rId12"/>
    <p:sldId id="268" r:id="rId13"/>
    <p:sldId id="269" r:id="rId14"/>
    <p:sldId id="271" r:id="rId15"/>
    <p:sldId id="270" r:id="rId16"/>
    <p:sldId id="272" r:id="rId17"/>
    <p:sldId id="273" r:id="rId18"/>
    <p:sldId id="304" r:id="rId19"/>
    <p:sldId id="310" r:id="rId20"/>
    <p:sldId id="300" r:id="rId21"/>
    <p:sldId id="275" r:id="rId22"/>
    <p:sldId id="276" r:id="rId23"/>
    <p:sldId id="279" r:id="rId24"/>
    <p:sldId id="280" r:id="rId25"/>
    <p:sldId id="281" r:id="rId26"/>
    <p:sldId id="282" r:id="rId27"/>
    <p:sldId id="284" r:id="rId28"/>
    <p:sldId id="285" r:id="rId29"/>
    <p:sldId id="286" r:id="rId30"/>
    <p:sldId id="288" r:id="rId31"/>
    <p:sldId id="299" r:id="rId32"/>
    <p:sldId id="289" r:id="rId33"/>
    <p:sldId id="308" r:id="rId34"/>
    <p:sldId id="292" r:id="rId35"/>
    <p:sldId id="294" r:id="rId36"/>
    <p:sldId id="296" r:id="rId37"/>
    <p:sldId id="301" r:id="rId38"/>
    <p:sldId id="298" r:id="rId39"/>
    <p:sldId id="302" r:id="rId40"/>
  </p:sldIdLst>
  <p:sldSz cx="12192000" cy="6858000"/>
  <p:notesSz cx="6858000" cy="9144000"/>
  <p:embeddedFontLst>
    <p:embeddedFont>
      <p:font typeface="Arial Black" panose="020B0A04020102020204" pitchFamily="34" charset="0"/>
      <p:regular r:id="rId42"/>
      <p:bold r:id="rId43"/>
    </p:embeddedFont>
    <p:embeddedFont>
      <p:font typeface="Open Sans" panose="020B0606030504020204" pitchFamily="34" charset="0"/>
      <p:regular r:id="rId44"/>
      <p:bold r:id="rId45"/>
      <p:italic r:id="rId46"/>
      <p:boldItalic r:id="rId47"/>
    </p:embeddedFont>
    <p:embeddedFont>
      <p:font typeface="Open Sans ExtraBold" panose="020B0906030804020204" pitchFamily="34" charset="0"/>
      <p:bold r:id="rId48"/>
      <p:boldItalic r:id="rId49"/>
    </p:embeddedFont>
    <p:embeddedFont>
      <p:font typeface="Open Sans SemiBold" panose="020B0706030804020204" pitchFamily="34" charset="0"/>
      <p:regular r:id="rId50"/>
      <p:bold r:id="rId51"/>
      <p:italic r:id="rId52"/>
      <p:boldItalic r:id="rId53"/>
    </p:embeddedFont>
    <p:embeddedFont>
      <p:font typeface="Roboto" panose="02000000000000000000" pitchFamily="2"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584A8B-AC2F-4AAF-B06D-5B0B82F83917}" v="1" dt="2020-03-10T21:01:32.204"/>
  </p1510:revLst>
</p1510:revInfo>
</file>

<file path=ppt/tableStyles.xml><?xml version="1.0" encoding="utf-8"?>
<a:tblStyleLst xmlns:a="http://schemas.openxmlformats.org/drawingml/2006/main" def="{E5649F5A-2845-4EC4-B4C9-2D93E44C1B7D}">
  <a:tblStyle styleId="{E5649F5A-2845-4EC4-B4C9-2D93E44C1B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a:t>These slides contain content from “Chapter 12: Inequality and Redistribution” and includes supplementary material intended for class discussions and additional real world examples.</a:t>
            </a:r>
            <a:endParaRPr sz="1100"/>
          </a:p>
        </p:txBody>
      </p:sp>
      <p:sp>
        <p:nvSpPr>
          <p:cNvPr id="157" name="Google Shape;157;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ea485d319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t>Developed by economist Max Lorenz, the Lorenz Curve provides a way to graphically compare levels of income inequality across different countries.</a:t>
            </a:r>
            <a:endParaRPr sz="1100" dirty="0"/>
          </a:p>
        </p:txBody>
      </p:sp>
      <p:sp>
        <p:nvSpPr>
          <p:cNvPr id="268" name="Google Shape;268;g3ea485d319_0_9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ea485d319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t>See pg. 287 in the textbook.</a:t>
            </a:r>
            <a:endParaRPr sz="1100" dirty="0"/>
          </a:p>
        </p:txBody>
      </p:sp>
      <p:sp>
        <p:nvSpPr>
          <p:cNvPr id="277" name="Google Shape;277;g3ea485d319_0_9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ea485d319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457200" lvl="0" indent="-298450" rtl="0">
              <a:spcBef>
                <a:spcPts val="0"/>
              </a:spcBef>
              <a:spcAft>
                <a:spcPts val="0"/>
              </a:spcAft>
              <a:buSzPts val="1100"/>
              <a:buChar char="●"/>
            </a:pPr>
            <a:r>
              <a:rPr lang="en-US" sz="1100" dirty="0"/>
              <a:t>A Gini Coefficient = 0 indicates a society that has zero income inequality (everyone earns the same income). </a:t>
            </a:r>
            <a:endParaRPr sz="1100" dirty="0"/>
          </a:p>
          <a:p>
            <a:pPr marL="457200" lvl="0" indent="-298450" rtl="0">
              <a:spcBef>
                <a:spcPts val="0"/>
              </a:spcBef>
              <a:spcAft>
                <a:spcPts val="0"/>
              </a:spcAft>
              <a:buSzPts val="1100"/>
              <a:buChar char="●"/>
            </a:pPr>
            <a:r>
              <a:rPr lang="en-US" sz="1100" dirty="0"/>
              <a:t>A Gini Coefficient = 1 indicates a society where income is perfectly unequal (one person earns 100% of the income).</a:t>
            </a:r>
            <a:br>
              <a:rPr lang="en-US" sz="1100" dirty="0"/>
            </a:br>
            <a:endParaRPr sz="1100" dirty="0"/>
          </a:p>
        </p:txBody>
      </p:sp>
      <p:sp>
        <p:nvSpPr>
          <p:cNvPr id="295" name="Google Shape;295;g3ea485d319_0_10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ea485d319_0_10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286" name="Google Shape;286;g3ea485d319_0_10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ea485d319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314" name="Google Shape;314;g3ea485d319_0_16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ea485d319_0_17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a:t>The table above uses “Real 2016 dollars” across all years.</a:t>
            </a:r>
            <a:endParaRPr sz="1100"/>
          </a:p>
          <a:p>
            <a:pPr marL="0" lvl="0" indent="0">
              <a:spcBef>
                <a:spcPts val="0"/>
              </a:spcBef>
              <a:spcAft>
                <a:spcPts val="0"/>
              </a:spcAft>
              <a:buNone/>
            </a:pPr>
            <a:endParaRPr sz="1100"/>
          </a:p>
          <a:p>
            <a:pPr marL="0" lvl="0" indent="0" rtl="0">
              <a:spcBef>
                <a:spcPts val="0"/>
              </a:spcBef>
              <a:spcAft>
                <a:spcPts val="0"/>
              </a:spcAft>
              <a:buNone/>
            </a:pPr>
            <a:r>
              <a:rPr lang="en-US" sz="1100"/>
              <a:t>See pg. 289.</a:t>
            </a:r>
            <a:endParaRPr sz="1100"/>
          </a:p>
        </p:txBody>
      </p:sp>
      <p:sp>
        <p:nvSpPr>
          <p:cNvPr id="321" name="Google Shape;321;g3ea485d319_0_17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ea485d319_0_5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latin typeface="Arial"/>
                <a:ea typeface="Arial"/>
                <a:cs typeface="Arial"/>
                <a:sym typeface="Arial"/>
              </a:rPr>
              <a:t>Answer: </a:t>
            </a:r>
            <a:r>
              <a:rPr lang="en-US" sz="1100"/>
              <a:t>C</a:t>
            </a:r>
            <a:endParaRPr sz="1100"/>
          </a:p>
        </p:txBody>
      </p:sp>
      <p:sp>
        <p:nvSpPr>
          <p:cNvPr id="560" name="Google Shape;560;g3ea485d319_0_56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ea485d319_0_26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Google Shape;337;g3ea485d31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How is this a war on poverty? Let us first define poverty and describe how it is measured in the United States.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ea485d319_0_28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Google Shape;347;g3ea485d319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ea485d319_0_30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Google Shape;374;g3ea485d319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Is Johnson’s “war on poverty” responsible for the sharp decline?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dd2a3a61_0_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173" name="Google Shape;173;g35dd2a3a61_0_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ea485d319_0_30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Google Shape;381;g3ea485d319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 answer is: </a:t>
            </a:r>
            <a:r>
              <a:rPr lang="en-US" dirty="0">
                <a:solidFill>
                  <a:schemeClr val="dk1"/>
                </a:solidFill>
              </a:rPr>
              <a:t>If so, only partially. The matter is complicated. Poverty was already on a downward trend prior to Johnson’s policies. In addition, there are other relevant factors to discuss such as technology and the benefits of general economic growth…</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ea485d319_0_29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Google Shape;388;g3ea485d319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dirty="0">
                <a:solidFill>
                  <a:schemeClr val="dk1"/>
                </a:solidFill>
              </a:rPr>
              <a:t>Let’s begin by discussing the nature of technology and economic growth. The distance in “quality of life” between the rich and the poor is far less extreme today than it was 200 years ago.</a:t>
            </a:r>
            <a:endParaRPr dirty="0">
              <a:solidFill>
                <a:schemeClr val="dk1"/>
              </a:solidFill>
            </a:endParaRPr>
          </a:p>
          <a:p>
            <a:pPr marL="0" lvl="0" indent="0" rtl="0">
              <a:spcBef>
                <a:spcPts val="0"/>
              </a:spcBef>
              <a:spcAft>
                <a:spcPts val="0"/>
              </a:spcAft>
              <a:buNone/>
            </a:pPr>
            <a:endParaRPr dirty="0"/>
          </a:p>
          <a:p>
            <a:pPr marL="0" lvl="0" indent="0" rtl="0">
              <a:spcBef>
                <a:spcPts val="0"/>
              </a:spcBef>
              <a:spcAft>
                <a:spcPts val="0"/>
              </a:spcAft>
              <a:buNone/>
            </a:pPr>
            <a:r>
              <a:rPr lang="en-US" dirty="0"/>
              <a:t>*Quote from “It’s Getting Better All the Time: 100 Greatest Trends of the Last 100 Years” by Stephen Moore and Julian Simon (CATO Institute, Washington, D.C., pg. 6),</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ea485d319_0_3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Google Shape;396;g3ea485d319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See pg. 293</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ea485d319_0_46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Google Shape;411;g3ea485d319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ea485d319_0_1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dirty="0"/>
              <a:t>Redistribution is expensive and inefficient. And some individuals heavily depend upon the government to support their lives. Given that this is an economics course, it seems fair to ask: “Are the marginal social benefits of redistribution equal to or greater than the marginal social costs of redistribution?”</a:t>
            </a:r>
            <a:endParaRPr sz="1100" dirty="0"/>
          </a:p>
        </p:txBody>
      </p:sp>
      <p:sp>
        <p:nvSpPr>
          <p:cNvPr id="420" name="Google Shape;420;g3ea485d319_0_18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ea485d319_0_29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Google Shape;428;g3ea485d319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Let’s look at the arguments for and against coercive redistribution of income in society.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ea485d319_0_34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Google Shape;444;g3ea485d319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ea485d319_0_47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latin typeface="Arial"/>
                <a:ea typeface="Arial"/>
                <a:cs typeface="Arial"/>
                <a:sym typeface="Arial"/>
              </a:rPr>
              <a:t>Answer: </a:t>
            </a:r>
            <a:r>
              <a:rPr lang="en-US" sz="1100"/>
              <a:t>B</a:t>
            </a:r>
            <a:endParaRPr sz="1100"/>
          </a:p>
        </p:txBody>
      </p:sp>
      <p:sp>
        <p:nvSpPr>
          <p:cNvPr id="543" name="Google Shape;543;g3ea485d319_0_47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ea485d319_0_37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Google Shape;453;g3ea485d319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ea485d319_0_40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Google Shape;480;g3ea485d319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ea485d319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184" name="Google Shape;184;g3ea485d319_0_3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ea485d319_0_4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Google Shape;498;g3ea485d319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ea485d319_0_43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Google Shape;516;g3ea485d319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ea485d319_0_5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latin typeface="Arial"/>
                <a:ea typeface="Arial"/>
                <a:cs typeface="Arial"/>
                <a:sym typeface="Arial"/>
              </a:rPr>
              <a:t>Answer: </a:t>
            </a:r>
            <a:r>
              <a:rPr lang="en-US" sz="1100"/>
              <a:t>D</a:t>
            </a:r>
            <a:endParaRPr sz="1100"/>
          </a:p>
        </p:txBody>
      </p:sp>
      <p:sp>
        <p:nvSpPr>
          <p:cNvPr id="577" name="Google Shape;577;g3ea485d319_0_58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ea485d319_0_45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Google Shape;534;g3ea485d319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ea485d319_0_5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t>End of slides.</a:t>
            </a:r>
            <a:endParaRPr sz="1100"/>
          </a:p>
        </p:txBody>
      </p:sp>
      <p:sp>
        <p:nvSpPr>
          <p:cNvPr id="594" name="Google Shape;594;g3ea485d319_0_59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ea485d319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a:t>In other words, markets provide a mechanism for determining the amount paid to an individual for the employment of their labor and for the use of their land and physical capital. </a:t>
            </a:r>
            <a:endParaRPr sz="1100"/>
          </a:p>
          <a:p>
            <a:pPr marL="0" lvl="0" indent="0">
              <a:spcBef>
                <a:spcPts val="0"/>
              </a:spcBef>
              <a:spcAft>
                <a:spcPts val="0"/>
              </a:spcAft>
              <a:buNone/>
            </a:pPr>
            <a:endParaRPr sz="1100"/>
          </a:p>
          <a:p>
            <a:pPr marL="0" lvl="0" indent="0" rtl="0">
              <a:spcBef>
                <a:spcPts val="0"/>
              </a:spcBef>
              <a:spcAft>
                <a:spcPts val="0"/>
              </a:spcAft>
              <a:buNone/>
            </a:pPr>
            <a:r>
              <a:rPr lang="en-US" sz="1100"/>
              <a:t>Income is in related to productivity. But what are those factors that determine an individual’s ability to be productive?</a:t>
            </a:r>
            <a:endParaRPr sz="1100"/>
          </a:p>
        </p:txBody>
      </p:sp>
      <p:sp>
        <p:nvSpPr>
          <p:cNvPr id="224" name="Google Shape;224;g3ea485d319_0_2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ea485d319_0_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194" name="Google Shape;194;g3ea485d319_0_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ea485d31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100"/>
          </a:p>
        </p:txBody>
      </p:sp>
      <p:sp>
        <p:nvSpPr>
          <p:cNvPr id="215" name="Google Shape;215;g3ea485d319_0_2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ea485d319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t>Pose this question to the class if there is time for class discussion.</a:t>
            </a:r>
            <a:endParaRPr sz="1100"/>
          </a:p>
        </p:txBody>
      </p:sp>
      <p:sp>
        <p:nvSpPr>
          <p:cNvPr id="233" name="Google Shape;233;g3ea485d319_0_3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ea485d319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t>Pose this question to the class if there is time for class discussion.</a:t>
            </a:r>
            <a:endParaRPr sz="1100"/>
          </a:p>
        </p:txBody>
      </p:sp>
      <p:sp>
        <p:nvSpPr>
          <p:cNvPr id="233" name="Google Shape;233;g3ea485d319_0_3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073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ea485d319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100"/>
              <a:t>Income inequality has become a growing political issue in recent decades - but how do we measure income inequality?</a:t>
            </a:r>
            <a:endParaRPr sz="1100"/>
          </a:p>
        </p:txBody>
      </p:sp>
      <p:sp>
        <p:nvSpPr>
          <p:cNvPr id="249" name="Google Shape;249;g3ea485d319_0_8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94" name="Google Shape;94;p15"/>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96" name="Google Shape;96;p1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97" name="Google Shape;97;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831850" y="1709738"/>
            <a:ext cx="10515600" cy="28527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00" name="Google Shape;100;p16"/>
          <p:cNvSpPr txBox="1">
            <a:spLocks noGrp="1"/>
          </p:cNvSpPr>
          <p:nvPr>
            <p:ph type="body" idx="1"/>
          </p:nvPr>
        </p:nvSpPr>
        <p:spPr>
          <a:xfrm>
            <a:off x="831850" y="4589463"/>
            <a:ext cx="10515600" cy="1500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900"/>
              <a:buFont typeface="Arial"/>
              <a:buNone/>
              <a:defRPr sz="19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01" name="Google Shape;101;p1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02" name="Google Shape;102;p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03" name="Google Shape;103;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06" name="Google Shape;106;p17"/>
          <p:cNvSpPr txBox="1">
            <a:spLocks noGrp="1"/>
          </p:cNvSpPr>
          <p:nvPr>
            <p:ph type="body" idx="1"/>
          </p:nvPr>
        </p:nvSpPr>
        <p:spPr>
          <a:xfrm>
            <a:off x="838200" y="1825625"/>
            <a:ext cx="5181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07" name="Google Shape;107;p17"/>
          <p:cNvSpPr txBox="1">
            <a:spLocks noGrp="1"/>
          </p:cNvSpPr>
          <p:nvPr>
            <p:ph type="body" idx="2"/>
          </p:nvPr>
        </p:nvSpPr>
        <p:spPr>
          <a:xfrm>
            <a:off x="6172200" y="1825625"/>
            <a:ext cx="5181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08" name="Google Shape;108;p1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09" name="Google Shape;109;p1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10" name="Google Shape;110;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839788"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13" name="Google Shape;113;p18"/>
          <p:cNvSpPr txBox="1">
            <a:spLocks noGrp="1"/>
          </p:cNvSpPr>
          <p:nvPr>
            <p:ph type="body" idx="1"/>
          </p:nvPr>
        </p:nvSpPr>
        <p:spPr>
          <a:xfrm>
            <a:off x="839788" y="1681163"/>
            <a:ext cx="5157900" cy="8241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900"/>
              <a:buFont typeface="Arial"/>
              <a:buNone/>
              <a:defRPr sz="19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4" name="Google Shape;114;p18"/>
          <p:cNvSpPr txBox="1">
            <a:spLocks noGrp="1"/>
          </p:cNvSpPr>
          <p:nvPr>
            <p:ph type="body" idx="2"/>
          </p:nvPr>
        </p:nvSpPr>
        <p:spPr>
          <a:xfrm>
            <a:off x="839788" y="2505075"/>
            <a:ext cx="5157900" cy="368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15" name="Google Shape;115;p18"/>
          <p:cNvSpPr txBox="1">
            <a:spLocks noGrp="1"/>
          </p:cNvSpPr>
          <p:nvPr>
            <p:ph type="body" idx="3"/>
          </p:nvPr>
        </p:nvSpPr>
        <p:spPr>
          <a:xfrm>
            <a:off x="6172200" y="1681163"/>
            <a:ext cx="5183100" cy="824100"/>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1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900"/>
              <a:buFont typeface="Arial"/>
              <a:buNone/>
              <a:defRPr sz="19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6" name="Google Shape;116;p18"/>
          <p:cNvSpPr txBox="1">
            <a:spLocks noGrp="1"/>
          </p:cNvSpPr>
          <p:nvPr>
            <p:ph type="body" idx="4"/>
          </p:nvPr>
        </p:nvSpPr>
        <p:spPr>
          <a:xfrm>
            <a:off x="6172200" y="2505075"/>
            <a:ext cx="5183100" cy="368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17" name="Google Shape;117;p1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18" name="Google Shape;118;p1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19" name="Google Shape;119;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22" name="Google Shape;122;p19"/>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23" name="Google Shape;123;p1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24" name="Google Shape;124;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20"/>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27" name="Google Shape;127;p2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28" name="Google Shape;128;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839788" y="457200"/>
            <a:ext cx="3932100" cy="16005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31" name="Google Shape;131;p21"/>
          <p:cNvSpPr txBox="1">
            <a:spLocks noGrp="1"/>
          </p:cNvSpPr>
          <p:nvPr>
            <p:ph type="body" idx="1"/>
          </p:nvPr>
        </p:nvSpPr>
        <p:spPr>
          <a:xfrm>
            <a:off x="5183188" y="987425"/>
            <a:ext cx="6172500" cy="4873500"/>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1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21"/>
          <p:cNvSpPr txBox="1">
            <a:spLocks noGrp="1"/>
          </p:cNvSpPr>
          <p:nvPr>
            <p:ph type="body" idx="2"/>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133" name="Google Shape;133;p21"/>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34" name="Google Shape;134;p2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35" name="Google Shape;135;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839788" y="457200"/>
            <a:ext cx="3932100" cy="16005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38" name="Google Shape;138;p22"/>
          <p:cNvSpPr>
            <a:spLocks noGrp="1"/>
          </p:cNvSpPr>
          <p:nvPr>
            <p:ph type="pic" idx="2"/>
          </p:nvPr>
        </p:nvSpPr>
        <p:spPr>
          <a:xfrm>
            <a:off x="5183188" y="987425"/>
            <a:ext cx="6172500" cy="4873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11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9" name="Google Shape;139;p22"/>
          <p:cNvSpPr txBox="1">
            <a:spLocks noGrp="1"/>
          </p:cNvSpPr>
          <p:nvPr>
            <p:ph type="body" idx="1"/>
          </p:nvPr>
        </p:nvSpPr>
        <p:spPr>
          <a:xfrm>
            <a:off x="839788" y="2057400"/>
            <a:ext cx="3932100" cy="3811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1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140" name="Google Shape;140;p2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41" name="Google Shape;141;p2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42" name="Google Shape;142;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45" name="Google Shape;145;p2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46" name="Google Shape;146;p2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47" name="Google Shape;147;p2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48" name="Google Shape;148;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rot="5400000">
            <a:off x="7133400" y="1956625"/>
            <a:ext cx="5811900" cy="26289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51" name="Google Shape;151;p2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152" name="Google Shape;152;p2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53" name="Google Shape;153;p2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154" name="Google Shape;154;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82" name="Google Shape;82;p13"/>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sp>
        <p:nvSpPr>
          <p:cNvPr id="83" name="Google Shape;83;p1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5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5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500"/>
              <a:buNone/>
              <a:defRPr sz="1900" b="0" i="0" u="none" strike="noStrike" cap="none">
                <a:solidFill>
                  <a:schemeClr val="dk1"/>
                </a:solidFill>
                <a:latin typeface="Calibri"/>
                <a:ea typeface="Calibri"/>
                <a:cs typeface="Calibri"/>
                <a:sym typeface="Calibri"/>
              </a:defRPr>
            </a:lvl9pPr>
          </a:lstStyle>
          <a:p>
            <a:endParaRPr/>
          </a:p>
        </p:txBody>
      </p:sp>
      <p:sp>
        <p:nvSpPr>
          <p:cNvPr id="85" name="Google Shape;8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5"/>
          <p:cNvPicPr preferRelativeResize="0"/>
          <p:nvPr/>
        </p:nvPicPr>
        <p:blipFill rotWithShape="1">
          <a:blip r:embed="rId3">
            <a:alphaModFix/>
          </a:blip>
          <a:srcRect l="3929"/>
          <a:stretch/>
        </p:blipFill>
        <p:spPr>
          <a:xfrm>
            <a:off x="0" y="0"/>
            <a:ext cx="12192000" cy="6858000"/>
          </a:xfrm>
          <a:prstGeom prst="rect">
            <a:avLst/>
          </a:prstGeom>
          <a:noFill/>
          <a:ln>
            <a:noFill/>
          </a:ln>
        </p:spPr>
      </p:pic>
      <p:sp>
        <p:nvSpPr>
          <p:cNvPr id="160" name="Google Shape;160;p25"/>
          <p:cNvSpPr/>
          <p:nvPr/>
        </p:nvSpPr>
        <p:spPr>
          <a:xfrm>
            <a:off x="3581400" y="914399"/>
            <a:ext cx="5029200" cy="5029200"/>
          </a:xfrm>
          <a:prstGeom prst="ellipse">
            <a:avLst/>
          </a:prstGeom>
          <a:solidFill>
            <a:srgbClr val="EB1207">
              <a:alpha val="46920"/>
            </a:srgb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Arial Black"/>
              <a:ea typeface="Arial Black"/>
              <a:cs typeface="Arial Black"/>
              <a:sym typeface="Arial Black"/>
            </a:endParaRPr>
          </a:p>
        </p:txBody>
      </p:sp>
      <p:sp>
        <p:nvSpPr>
          <p:cNvPr id="161" name="Google Shape;161;p25"/>
          <p:cNvSpPr/>
          <p:nvPr/>
        </p:nvSpPr>
        <p:spPr>
          <a:xfrm>
            <a:off x="3510280" y="1032750"/>
            <a:ext cx="5029200" cy="129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FFFFFF"/>
                </a:solidFill>
                <a:latin typeface="Times New Roman" panose="02020603050405020304" pitchFamily="18" charset="0"/>
                <a:ea typeface="Arial Black"/>
                <a:cs typeface="Times New Roman" panose="02020603050405020304" pitchFamily="18" charset="0"/>
                <a:sym typeface="Arial Black"/>
              </a:rPr>
              <a:t>Ch. 12</a:t>
            </a:r>
          </a:p>
          <a:p>
            <a:pPr marL="0" marR="0" lvl="0" indent="0" algn="ctr" rtl="0">
              <a:spcBef>
                <a:spcPts val="0"/>
              </a:spcBef>
              <a:spcAft>
                <a:spcPts val="0"/>
              </a:spcAft>
              <a:buNone/>
            </a:pPr>
            <a:r>
              <a:rPr lang="en-US" sz="3600" b="1" dirty="0">
                <a:solidFill>
                  <a:srgbClr val="FFFFFF"/>
                </a:solidFill>
                <a:latin typeface="Times New Roman" panose="02020603050405020304" pitchFamily="18" charset="0"/>
                <a:ea typeface="Arial Black"/>
                <a:cs typeface="Times New Roman" panose="02020603050405020304" pitchFamily="18" charset="0"/>
                <a:sym typeface="Arial Black"/>
              </a:rPr>
              <a:t>INEQUALITY </a:t>
            </a:r>
          </a:p>
          <a:p>
            <a:pPr marL="0" marR="0" lvl="0" indent="0" algn="ctr" rtl="0">
              <a:spcBef>
                <a:spcPts val="0"/>
              </a:spcBef>
              <a:spcAft>
                <a:spcPts val="0"/>
              </a:spcAft>
              <a:buNone/>
            </a:pPr>
            <a:r>
              <a:rPr lang="en-US" sz="3600" b="1" dirty="0">
                <a:solidFill>
                  <a:srgbClr val="FFFFFF"/>
                </a:solidFill>
                <a:latin typeface="Times New Roman" panose="02020603050405020304" pitchFamily="18" charset="0"/>
                <a:ea typeface="Arial Black"/>
                <a:cs typeface="Times New Roman" panose="02020603050405020304" pitchFamily="18" charset="0"/>
                <a:sym typeface="Arial Black"/>
              </a:rPr>
              <a:t>&amp; </a:t>
            </a:r>
          </a:p>
          <a:p>
            <a:pPr marL="0" marR="0" lvl="0" indent="0" algn="ctr" rtl="0">
              <a:spcBef>
                <a:spcPts val="0"/>
              </a:spcBef>
              <a:spcAft>
                <a:spcPts val="0"/>
              </a:spcAft>
              <a:buNone/>
            </a:pPr>
            <a:r>
              <a:rPr lang="en-US" sz="3600" b="1" dirty="0">
                <a:solidFill>
                  <a:srgbClr val="FFFFFF"/>
                </a:solidFill>
                <a:latin typeface="Times New Roman" panose="02020603050405020304" pitchFamily="18" charset="0"/>
                <a:ea typeface="Arial Black"/>
                <a:cs typeface="Times New Roman" panose="02020603050405020304" pitchFamily="18" charset="0"/>
                <a:sym typeface="Arial Black"/>
              </a:rPr>
              <a:t>REDISTRIBUTION</a:t>
            </a:r>
          </a:p>
          <a:p>
            <a:pPr marL="0" marR="0" lvl="0" indent="0" algn="ctr" rtl="0">
              <a:spcBef>
                <a:spcPts val="0"/>
              </a:spcBef>
              <a:spcAft>
                <a:spcPts val="0"/>
              </a:spcAft>
              <a:buNone/>
            </a:pPr>
            <a:endParaRPr lang="en-US" sz="3900" dirty="0">
              <a:solidFill>
                <a:srgbClr val="FFFFFF"/>
              </a:solidFill>
              <a:latin typeface="Arial Black"/>
              <a:sym typeface="Arial Black"/>
            </a:endParaRPr>
          </a:p>
          <a:p>
            <a:pPr marL="0" marR="0" lvl="0" indent="0" algn="ctr" rtl="0">
              <a:spcBef>
                <a:spcPts val="0"/>
              </a:spcBef>
              <a:spcAft>
                <a:spcPts val="0"/>
              </a:spcAft>
              <a:buNone/>
            </a:pPr>
            <a:endParaRPr sz="3200" b="1" dirty="0">
              <a:latin typeface="Times New Roman" panose="02020603050405020304" pitchFamily="18" charset="0"/>
              <a:cs typeface="Times New Roman" panose="02020603050405020304" pitchFamily="18" charset="0"/>
            </a:endParaRPr>
          </a:p>
        </p:txBody>
      </p:sp>
      <p:sp>
        <p:nvSpPr>
          <p:cNvPr id="5" name="Rectangle 4"/>
          <p:cNvSpPr/>
          <p:nvPr/>
        </p:nvSpPr>
        <p:spPr>
          <a:xfrm>
            <a:off x="2842953" y="3747721"/>
            <a:ext cx="6749933" cy="1569660"/>
          </a:xfrm>
          <a:prstGeom prst="rect">
            <a:avLst/>
          </a:prstGeom>
        </p:spPr>
        <p:txBody>
          <a:bodyPr wrap="square">
            <a:spAutoFit/>
          </a:bodyPr>
          <a:lstStyle/>
          <a:p>
            <a:pPr algn="ctr"/>
            <a:r>
              <a:rPr lang="en-US" sz="3200" dirty="0">
                <a:solidFill>
                  <a:schemeClr val="bg1"/>
                </a:solidFill>
                <a:latin typeface="Times New Roman" panose="02020603050405020304" pitchFamily="18" charset="0"/>
                <a:ea typeface="Open Sans ExtraBold"/>
                <a:cs typeface="Times New Roman" panose="02020603050405020304" pitchFamily="18" charset="0"/>
                <a:sym typeface="Open Sans ExtraBold"/>
              </a:rPr>
              <a:t>Lecture Sides</a:t>
            </a:r>
          </a:p>
          <a:p>
            <a:pPr algn="ctr"/>
            <a:r>
              <a:rPr lang="en-US" sz="3200" dirty="0">
                <a:solidFill>
                  <a:schemeClr val="bg1"/>
                </a:solidFill>
                <a:latin typeface="Times New Roman" panose="02020603050405020304" pitchFamily="18" charset="0"/>
                <a:ea typeface="Open Sans ExtraBold"/>
                <a:cs typeface="Times New Roman" panose="02020603050405020304" pitchFamily="18" charset="0"/>
                <a:sym typeface="Open Sans ExtraBold"/>
              </a:rPr>
              <a:t>Presented by</a:t>
            </a:r>
          </a:p>
          <a:p>
            <a:pPr algn="ctr"/>
            <a:r>
              <a:rPr lang="en-US" sz="3200" dirty="0">
                <a:solidFill>
                  <a:schemeClr val="bg1"/>
                </a:solidFill>
                <a:latin typeface="Times New Roman" panose="02020603050405020304" pitchFamily="18" charset="0"/>
                <a:ea typeface="Open Sans ExtraBold"/>
                <a:cs typeface="Times New Roman" panose="02020603050405020304" pitchFamily="18" charset="0"/>
                <a:sym typeface="Open Sans ExtraBold"/>
              </a:rPr>
              <a:t>Dr. Edward C. Hoy</a:t>
            </a:r>
            <a:endParaRPr lang="en-US"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5"/>
          <p:cNvSpPr/>
          <p:nvPr/>
        </p:nvSpPr>
        <p:spPr>
          <a:xfrm>
            <a:off x="0" y="-20180"/>
            <a:ext cx="12192000" cy="6004800"/>
          </a:xfrm>
          <a:prstGeom prst="rect">
            <a:avLst/>
          </a:prstGeom>
          <a:solidFill>
            <a:srgbClr val="CC0000"/>
          </a:solidFill>
          <a:ln w="127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2" name="Google Shape;252;p35"/>
          <p:cNvSpPr/>
          <p:nvPr/>
        </p:nvSpPr>
        <p:spPr>
          <a:xfrm>
            <a:off x="-2" y="6004874"/>
            <a:ext cx="12192000" cy="853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rgbClr val="CC0000"/>
                </a:solidFill>
                <a:latin typeface="Open Sans ExtraBold"/>
                <a:ea typeface="Open Sans ExtraBold"/>
                <a:cs typeface="Open Sans ExtraBold"/>
                <a:sym typeface="Open Sans ExtraBold"/>
              </a:rPr>
              <a:t>          KENNESAW STATE UNIVERSITY  |  COLES COLLEGE OF BUSINESS</a:t>
            </a:r>
            <a:endParaRPr>
              <a:solidFill>
                <a:srgbClr val="CC0000"/>
              </a:solidFill>
            </a:endParaRPr>
          </a:p>
        </p:txBody>
      </p:sp>
      <p:sp>
        <p:nvSpPr>
          <p:cNvPr id="253" name="Google Shape;253;p35"/>
          <p:cNvSpPr/>
          <p:nvPr/>
        </p:nvSpPr>
        <p:spPr>
          <a:xfrm>
            <a:off x="385514" y="272953"/>
            <a:ext cx="11476200" cy="616800"/>
          </a:xfrm>
          <a:prstGeom prst="rect">
            <a:avLst/>
          </a:prstGeom>
          <a:no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1">
                <a:solidFill>
                  <a:srgbClr val="FFFFFF"/>
                </a:solidFill>
                <a:latin typeface="Open Sans"/>
                <a:ea typeface="Open Sans"/>
                <a:cs typeface="Open Sans"/>
                <a:sym typeface="Open Sans"/>
              </a:rPr>
              <a:t>   INEQUALITY AND REDISTRIBUTION</a:t>
            </a:r>
            <a:endParaRPr/>
          </a:p>
        </p:txBody>
      </p:sp>
      <p:cxnSp>
        <p:nvCxnSpPr>
          <p:cNvPr id="254" name="Google Shape;254;p35"/>
          <p:cNvCxnSpPr/>
          <p:nvPr/>
        </p:nvCxnSpPr>
        <p:spPr>
          <a:xfrm>
            <a:off x="3971398" y="2982220"/>
            <a:ext cx="4249200" cy="0"/>
          </a:xfrm>
          <a:prstGeom prst="straightConnector1">
            <a:avLst/>
          </a:prstGeom>
          <a:noFill/>
          <a:ln w="28575" cap="flat" cmpd="sng">
            <a:solidFill>
              <a:srgbClr val="FFFFFF"/>
            </a:solidFill>
            <a:prstDash val="solid"/>
            <a:miter lim="800000"/>
            <a:headEnd type="none" w="sm" len="sm"/>
            <a:tailEnd type="none" w="sm" len="sm"/>
          </a:ln>
        </p:spPr>
      </p:cxnSp>
      <p:sp>
        <p:nvSpPr>
          <p:cNvPr id="255" name="Google Shape;255;p35"/>
          <p:cNvSpPr txBox="1"/>
          <p:nvPr/>
        </p:nvSpPr>
        <p:spPr>
          <a:xfrm>
            <a:off x="674530" y="2867707"/>
            <a:ext cx="10898167" cy="221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lang="en-US" sz="4800" b="1" dirty="0">
              <a:solidFill>
                <a:srgbClr val="FFFFFF"/>
              </a:solidFill>
              <a:latin typeface="Times New Roman" panose="02020603050405020304" pitchFamily="18" charset="0"/>
              <a:ea typeface="Open Sans"/>
              <a:cs typeface="Times New Roman" panose="02020603050405020304" pitchFamily="18" charset="0"/>
              <a:sym typeface="Open Sans"/>
            </a:endParaRPr>
          </a:p>
          <a:p>
            <a:pPr marL="0" marR="0" lvl="0" indent="0" algn="ctr" rtl="0">
              <a:spcBef>
                <a:spcPts val="0"/>
              </a:spcBef>
              <a:spcAft>
                <a:spcPts val="0"/>
              </a:spcAft>
              <a:buNone/>
            </a:pPr>
            <a:r>
              <a:rPr lang="en-US" sz="3200" b="1" dirty="0">
                <a:solidFill>
                  <a:srgbClr val="FFFFFF"/>
                </a:solidFill>
                <a:latin typeface="Times New Roman" panose="02020603050405020304" pitchFamily="18" charset="0"/>
                <a:ea typeface="Open Sans"/>
                <a:cs typeface="Times New Roman" panose="02020603050405020304" pitchFamily="18" charset="0"/>
                <a:sym typeface="Open Sans"/>
              </a:rPr>
              <a:t>How do we measure it?</a:t>
            </a:r>
          </a:p>
          <a:p>
            <a:pPr marL="0" marR="0" lvl="0" indent="0" algn="ctr" rtl="0">
              <a:spcBef>
                <a:spcPts val="0"/>
              </a:spcBef>
              <a:spcAft>
                <a:spcPts val="0"/>
              </a:spcAft>
              <a:buNone/>
            </a:pPr>
            <a:r>
              <a:rPr lang="en-US" sz="3600" b="1" dirty="0">
                <a:solidFill>
                  <a:srgbClr val="FFFFFF"/>
                </a:solidFill>
                <a:latin typeface="Times New Roman" panose="02020603050405020304" pitchFamily="18" charset="0"/>
                <a:ea typeface="Open Sans"/>
                <a:cs typeface="Times New Roman" panose="02020603050405020304" pitchFamily="18" charset="0"/>
                <a:sym typeface="Open Sans"/>
              </a:rPr>
              <a:t> </a:t>
            </a:r>
            <a:endParaRPr lang="en-US" sz="3600" b="1" dirty="0">
              <a:solidFill>
                <a:srgbClr val="FFFFFF"/>
              </a:solidFill>
              <a:latin typeface="Times New Roman" panose="02020603050405020304" pitchFamily="18" charset="0"/>
              <a:cs typeface="Times New Roman" panose="02020603050405020304" pitchFamily="18" charset="0"/>
            </a:endParaRPr>
          </a:p>
        </p:txBody>
      </p:sp>
      <p:sp>
        <p:nvSpPr>
          <p:cNvPr id="256" name="Google Shape;256;p35"/>
          <p:cNvSpPr txBox="1"/>
          <p:nvPr/>
        </p:nvSpPr>
        <p:spPr>
          <a:xfrm>
            <a:off x="767264" y="1541334"/>
            <a:ext cx="10712700" cy="1092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solidFill>
                  <a:srgbClr val="FFFFFF"/>
                </a:solidFill>
                <a:latin typeface="Times New Roman" panose="02020603050405020304" pitchFamily="18" charset="0"/>
                <a:ea typeface="Open Sans ExtraBold"/>
                <a:cs typeface="Times New Roman" panose="02020603050405020304" pitchFamily="18" charset="0"/>
                <a:sym typeface="Open Sans ExtraBold"/>
              </a:rPr>
              <a:t>INCOME INEQUALITY</a:t>
            </a:r>
          </a:p>
          <a:p>
            <a:pPr marL="0" marR="0" lvl="0" indent="0" algn="ctr" rtl="0">
              <a:spcBef>
                <a:spcPts val="0"/>
              </a:spcBef>
              <a:spcAft>
                <a:spcPts val="0"/>
              </a:spcAft>
              <a:buNone/>
            </a:pPr>
            <a:r>
              <a:rPr lang="en-US" sz="2800" dirty="0">
                <a:solidFill>
                  <a:srgbClr val="FFFFFF"/>
                </a:solidFill>
                <a:latin typeface="Times New Roman" panose="02020603050405020304" pitchFamily="18" charset="0"/>
                <a:ea typeface="Open Sans ExtraBold"/>
                <a:cs typeface="Times New Roman" panose="02020603050405020304" pitchFamily="18" charset="0"/>
                <a:sym typeface="Open Sans ExtraBold"/>
              </a:rPr>
              <a:t>(A growing political issue in recent decades)</a:t>
            </a:r>
          </a:p>
          <a:p>
            <a:pPr marL="0" marR="0" lvl="0" indent="0" algn="ctr" rtl="0">
              <a:spcBef>
                <a:spcPts val="0"/>
              </a:spcBef>
              <a:spcAft>
                <a:spcPts val="0"/>
              </a:spcAft>
              <a:buNone/>
            </a:pPr>
            <a:endParaRPr lang="en-US" sz="2800" dirty="0">
              <a:solidFill>
                <a:srgbClr val="FFFFFF"/>
              </a:solidFill>
              <a:latin typeface="Times New Roman" panose="02020603050405020304" pitchFamily="18" charset="0"/>
              <a:ea typeface="Open Sans ExtraBold"/>
              <a:cs typeface="Times New Roman" panose="02020603050405020304" pitchFamily="18" charset="0"/>
              <a:sym typeface="Open Sans ExtraBold"/>
            </a:endParaRPr>
          </a:p>
          <a:p>
            <a:pPr marL="0" marR="0" lvl="0" indent="0" algn="ctr" rtl="0">
              <a:spcBef>
                <a:spcPts val="0"/>
              </a:spcBef>
              <a:spcAft>
                <a:spcPts val="0"/>
              </a:spcAft>
              <a:buNone/>
            </a:pPr>
            <a:endParaRPr sz="2800" dirty="0">
              <a:latin typeface="Times New Roman" panose="02020603050405020304" pitchFamily="18" charset="0"/>
              <a:cs typeface="Times New Roman" panose="02020603050405020304" pitchFamily="18" charset="0"/>
            </a:endParaRPr>
          </a:p>
        </p:txBody>
      </p:sp>
      <p:sp>
        <p:nvSpPr>
          <p:cNvPr id="257" name="Google Shape;257;p35"/>
          <p:cNvSpPr txBox="1"/>
          <p:nvPr/>
        </p:nvSpPr>
        <p:spPr>
          <a:xfrm>
            <a:off x="739650" y="987980"/>
            <a:ext cx="10712700" cy="53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7"/>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72" name="Google Shape;272;p37"/>
          <p:cNvSpPr txBox="1"/>
          <p:nvPr/>
        </p:nvSpPr>
        <p:spPr>
          <a:xfrm>
            <a:off x="-195942" y="1000043"/>
            <a:ext cx="8225400" cy="1161600"/>
          </a:xfrm>
          <a:prstGeom prst="rect">
            <a:avLst/>
          </a:prstGeom>
          <a:noFill/>
          <a:ln>
            <a:noFill/>
          </a:ln>
        </p:spPr>
        <p:txBody>
          <a:bodyPr spcFirstLastPara="1" wrap="square" lIns="91425" tIns="45700" rIns="91425" bIns="45700" anchor="t" anchorCtr="0">
            <a:noAutofit/>
          </a:bodyPr>
          <a:lstStyle/>
          <a:p>
            <a:pPr lvl="0" algn="ctr"/>
            <a:r>
              <a:rPr lang="en-US" sz="36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The Lorenz Curve</a:t>
            </a:r>
            <a:endParaRPr sz="3600" b="1" dirty="0">
              <a:solidFill>
                <a:srgbClr val="140400"/>
              </a:solidFill>
              <a:latin typeface="Times New Roman" panose="02020603050405020304" pitchFamily="18" charset="0"/>
              <a:ea typeface="Open Sans"/>
              <a:cs typeface="Times New Roman" panose="02020603050405020304" pitchFamily="18" charset="0"/>
              <a:sym typeface="Open Sans"/>
            </a:endParaRPr>
          </a:p>
        </p:txBody>
      </p:sp>
      <p:sp>
        <p:nvSpPr>
          <p:cNvPr id="273" name="Google Shape;273;p37"/>
          <p:cNvSpPr txBox="1"/>
          <p:nvPr/>
        </p:nvSpPr>
        <p:spPr>
          <a:xfrm>
            <a:off x="644810" y="1793841"/>
            <a:ext cx="12164236" cy="2387400"/>
          </a:xfrm>
          <a:prstGeom prst="rect">
            <a:avLst/>
          </a:prstGeom>
          <a:noFill/>
          <a:ln>
            <a:noFill/>
          </a:ln>
        </p:spPr>
        <p:txBody>
          <a:bodyPr spcFirstLastPara="1" wrap="square" lIns="91425" tIns="45700" rIns="91425" bIns="45700" anchor="t" anchorCtr="0">
            <a:noAutofit/>
          </a:bodyPr>
          <a:lstStyle/>
          <a:p>
            <a:r>
              <a:rPr lang="en-US" sz="3000" b="1" dirty="0">
                <a:latin typeface="Times New Roman" panose="02020603050405020304" pitchFamily="18" charset="0"/>
                <a:cs typeface="Times New Roman" panose="02020603050405020304" pitchFamily="18" charset="0"/>
              </a:rPr>
              <a:t>Developed by economist Max Lorenz. </a:t>
            </a:r>
          </a:p>
          <a:p>
            <a:pPr algn="ctr"/>
            <a:endParaRPr lang="en-US" sz="2900" b="1" dirty="0">
              <a:latin typeface="Times New Roman" panose="02020603050405020304" pitchFamily="18" charset="0"/>
              <a:cs typeface="Times New Roman" panose="02020603050405020304" pitchFamily="18" charset="0"/>
            </a:endParaRPr>
          </a:p>
          <a:p>
            <a:pPr defTabSz="568325"/>
            <a:r>
              <a:rPr lang="en-US" sz="29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	Graph </a:t>
            </a:r>
            <a:r>
              <a:rPr lang="en-US" sz="2900" i="1" dirty="0">
                <a:solidFill>
                  <a:srgbClr val="140400"/>
                </a:solidFill>
                <a:latin typeface="Times New Roman" panose="02020603050405020304" pitchFamily="18" charset="0"/>
                <a:ea typeface="Open Sans SemiBold"/>
                <a:cs typeface="Times New Roman" panose="02020603050405020304" pitchFamily="18" charset="0"/>
                <a:sym typeface="Open Sans SemiBold"/>
              </a:rPr>
              <a:t>income equality/inequality </a:t>
            </a:r>
            <a:r>
              <a:rPr lang="en-US" sz="29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by plotting the: </a:t>
            </a:r>
          </a:p>
          <a:p>
            <a:pPr marL="1316037" marR="0" lvl="0" indent="-742950" defTabSz="574675" rtl="0">
              <a:spcBef>
                <a:spcPts val="0"/>
              </a:spcBef>
              <a:spcAft>
                <a:spcPts val="0"/>
              </a:spcAft>
              <a:buClr>
                <a:srgbClr val="FF0000"/>
              </a:buClr>
              <a:buFont typeface="+mj-lt"/>
              <a:buAutoNum type="alphaLcParenR"/>
            </a:pPr>
            <a:r>
              <a:rPr lang="en-US" sz="29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cumulative fraction of the </a:t>
            </a:r>
            <a:r>
              <a:rPr lang="en-US" sz="2900" i="1" dirty="0">
                <a:solidFill>
                  <a:srgbClr val="140400"/>
                </a:solidFill>
                <a:latin typeface="Times New Roman" panose="02020603050405020304" pitchFamily="18" charset="0"/>
                <a:ea typeface="Open Sans SemiBold"/>
                <a:cs typeface="Times New Roman" panose="02020603050405020304" pitchFamily="18" charset="0"/>
                <a:sym typeface="Open Sans SemiBold"/>
              </a:rPr>
              <a:t>population</a:t>
            </a:r>
            <a:r>
              <a:rPr lang="en-US" sz="29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                                                                         [</a:t>
            </a:r>
            <a:r>
              <a:rPr lang="en-US" sz="2900" i="1" dirty="0">
                <a:solidFill>
                  <a:srgbClr val="140400"/>
                </a:solidFill>
                <a:latin typeface="Times New Roman" panose="02020603050405020304" pitchFamily="18" charset="0"/>
                <a:ea typeface="Open Sans SemiBold"/>
                <a:cs typeface="Times New Roman" panose="02020603050405020304" pitchFamily="18" charset="0"/>
                <a:sym typeface="Open Sans SemiBold"/>
              </a:rPr>
              <a:t>x-axis</a:t>
            </a:r>
            <a:r>
              <a:rPr lang="en-US" sz="29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 and; </a:t>
            </a:r>
          </a:p>
          <a:p>
            <a:pPr marL="1316037" marR="0" lvl="0" indent="-742950" defTabSz="438150" rtl="0">
              <a:spcBef>
                <a:spcPts val="0"/>
              </a:spcBef>
              <a:spcAft>
                <a:spcPts val="0"/>
              </a:spcAft>
              <a:buClr>
                <a:srgbClr val="FF0000"/>
              </a:buClr>
              <a:buFont typeface="+mj-lt"/>
              <a:buAutoNum type="alphaLcParenR"/>
            </a:pPr>
            <a:r>
              <a:rPr lang="en-US" sz="29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cumulative fraction of </a:t>
            </a:r>
            <a:r>
              <a:rPr lang="en-US" sz="2900" i="1" dirty="0">
                <a:solidFill>
                  <a:srgbClr val="140400"/>
                </a:solidFill>
                <a:latin typeface="Times New Roman" panose="02020603050405020304" pitchFamily="18" charset="0"/>
                <a:ea typeface="Open Sans SemiBold"/>
                <a:cs typeface="Times New Roman" panose="02020603050405020304" pitchFamily="18" charset="0"/>
                <a:sym typeface="Open Sans SemiBold"/>
              </a:rPr>
              <a:t>total income                                                                    </a:t>
            </a:r>
            <a:r>
              <a:rPr lang="en-US" sz="29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a:t>
            </a:r>
            <a:r>
              <a:rPr lang="en-US" sz="2900" i="1" dirty="0">
                <a:solidFill>
                  <a:srgbClr val="140400"/>
                </a:solidFill>
                <a:latin typeface="Times New Roman" panose="02020603050405020304" pitchFamily="18" charset="0"/>
                <a:ea typeface="Open Sans SemiBold"/>
                <a:cs typeface="Times New Roman" panose="02020603050405020304" pitchFamily="18" charset="0"/>
                <a:sym typeface="Open Sans SemiBold"/>
              </a:rPr>
              <a:t>y-axis</a:t>
            </a:r>
            <a:r>
              <a:rPr lang="en-US" sz="29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]—ordered from lowest to highest.</a:t>
            </a:r>
            <a:endParaRPr sz="2900" dirty="0">
              <a:solidFill>
                <a:srgbClr val="140400"/>
              </a:solidFill>
              <a:latin typeface="Times New Roman" panose="02020603050405020304" pitchFamily="18" charset="0"/>
              <a:ea typeface="Open Sans SemiBold"/>
              <a:cs typeface="Times New Roman" panose="02020603050405020304" pitchFamily="18" charset="0"/>
              <a:sym typeface="Open Sans SemiBold"/>
            </a:endParaRPr>
          </a:p>
        </p:txBody>
      </p:sp>
      <p:sp>
        <p:nvSpPr>
          <p:cNvPr id="2" name="Rectangle 1"/>
          <p:cNvSpPr/>
          <p:nvPr/>
        </p:nvSpPr>
        <p:spPr>
          <a:xfrm>
            <a:off x="794657" y="5003523"/>
            <a:ext cx="12164236" cy="923330"/>
          </a:xfrm>
          <a:prstGeom prst="rect">
            <a:avLst/>
          </a:prstGeom>
        </p:spPr>
        <p:txBody>
          <a:bodyPr wrap="square">
            <a:spAutoFit/>
          </a:bodyPr>
          <a:lstStyle/>
          <a:p>
            <a:pPr lvl="0" algn="ctr"/>
            <a:r>
              <a:rPr lang="en-US" sz="2600" dirty="0">
                <a:latin typeface="Times New Roman" panose="02020603050405020304" pitchFamily="18" charset="0"/>
                <a:cs typeface="Times New Roman" panose="02020603050405020304" pitchFamily="18" charset="0"/>
              </a:rPr>
              <a:t>In short, the Lorenz Curve graphically compares the level of                                                         income inequality across different countries.</a:t>
            </a:r>
          </a:p>
        </p:txBody>
      </p:sp>
      <p:cxnSp>
        <p:nvCxnSpPr>
          <p:cNvPr id="7" name="Google Shape;230;p32"/>
          <p:cNvCxnSpPr/>
          <p:nvPr/>
        </p:nvCxnSpPr>
        <p:spPr>
          <a:xfrm>
            <a:off x="1609200" y="1656144"/>
            <a:ext cx="4249200" cy="0"/>
          </a:xfrm>
          <a:prstGeom prst="straightConnector1">
            <a:avLst/>
          </a:prstGeom>
          <a:noFill/>
          <a:ln w="28575" cap="flat" cmpd="sng">
            <a:solidFill>
              <a:srgbClr val="CC0000"/>
            </a:solidFill>
            <a:prstDash val="solid"/>
            <a:miter lim="800000"/>
            <a:headEnd type="none" w="sm" len="sm"/>
            <a:tailEnd type="none" w="sm" len="sm"/>
          </a:ln>
        </p:spPr>
      </p:cxnSp>
      <p:pic>
        <p:nvPicPr>
          <p:cNvPr id="3" name="Picture 2"/>
          <p:cNvPicPr>
            <a:picLocks noChangeAspect="1"/>
          </p:cNvPicPr>
          <p:nvPr/>
        </p:nvPicPr>
        <p:blipFill>
          <a:blip r:embed="rId3"/>
          <a:stretch>
            <a:fillRect/>
          </a:stretch>
        </p:blipFill>
        <p:spPr>
          <a:xfrm>
            <a:off x="9042115" y="1750738"/>
            <a:ext cx="2505075" cy="2495550"/>
          </a:xfrm>
          <a:prstGeom prst="rect">
            <a:avLst/>
          </a:prstGeom>
          <a:ln>
            <a:noFill/>
          </a:ln>
          <a:effectLst>
            <a:outerShdw blurRad="292100" dist="139700" dir="2700000" algn="tl" rotWithShape="0">
              <a:srgbClr val="333333">
                <a:alpha val="65000"/>
              </a:srgbClr>
            </a:outerShdw>
          </a:effectLst>
        </p:spPr>
      </p:pic>
      <p:sp>
        <p:nvSpPr>
          <p:cNvPr id="8" name="Google Shape;298;p40">
            <a:extLst>
              <a:ext uri="{FF2B5EF4-FFF2-40B4-BE49-F238E27FC236}">
                <a16:creationId xmlns:a16="http://schemas.microsoft.com/office/drawing/2014/main" id="{7F21C176-A1D3-6179-12E5-85E6A8C9FA7E}"/>
              </a:ext>
            </a:extLst>
          </p:cNvPr>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1" name="Google Shape;281;p38"/>
          <p:cNvPicPr preferRelativeResize="0"/>
          <p:nvPr/>
        </p:nvPicPr>
        <p:blipFill rotWithShape="1">
          <a:blip r:embed="rId3">
            <a:alphaModFix/>
          </a:blip>
          <a:srcRect t="19745" b="53632"/>
          <a:stretch/>
        </p:blipFill>
        <p:spPr>
          <a:xfrm>
            <a:off x="5426463" y="409405"/>
            <a:ext cx="5128838" cy="375458"/>
          </a:xfrm>
          <a:prstGeom prst="rect">
            <a:avLst/>
          </a:prstGeom>
          <a:noFill/>
          <a:ln>
            <a:noFill/>
          </a:ln>
        </p:spPr>
      </p:pic>
      <p:sp>
        <p:nvSpPr>
          <p:cNvPr id="282" name="Google Shape;282;p38"/>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83" name="Google Shape;283;p38"/>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pic>
        <p:nvPicPr>
          <p:cNvPr id="9" name="Google Shape;280;p38"/>
          <p:cNvPicPr/>
          <p:nvPr/>
        </p:nvPicPr>
        <p:blipFill rotWithShape="1">
          <a:blip r:embed="rId4">
            <a:alphaModFix/>
          </a:blip>
          <a:srcRect l="23456" t="710" r="3016" b="2023"/>
          <a:stretch/>
        </p:blipFill>
        <p:spPr bwMode="auto">
          <a:xfrm>
            <a:off x="6942071" y="955964"/>
            <a:ext cx="5249929" cy="5035936"/>
          </a:xfrm>
          <a:prstGeom prst="rect">
            <a:avLst/>
          </a:prstGeom>
          <a:noFill/>
          <a:ln>
            <a:noFill/>
          </a:ln>
          <a:extLst>
            <a:ext uri="{53640926-AAD7-44D8-BBD7-CCE9431645EC}">
              <a14:shadowObscured xmlns:a14="http://schemas.microsoft.com/office/drawing/2010/main"/>
            </a:ext>
          </a:extLst>
        </p:spPr>
      </p:pic>
      <p:sp>
        <p:nvSpPr>
          <p:cNvPr id="8" name="Google Shape;265;p36"/>
          <p:cNvSpPr txBox="1"/>
          <p:nvPr/>
        </p:nvSpPr>
        <p:spPr>
          <a:xfrm>
            <a:off x="160277" y="1093714"/>
            <a:ext cx="6344491" cy="8661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40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Distribution of Income in the U.S. in 2015</a:t>
            </a:r>
            <a:endParaRPr sz="4000" b="1" dirty="0">
              <a:latin typeface="Times New Roman" panose="02020603050405020304" pitchFamily="18" charset="0"/>
              <a:ea typeface="Open Sans"/>
              <a:cs typeface="Times New Roman" panose="02020603050405020304" pitchFamily="18" charset="0"/>
              <a:sym typeface="Open Sans"/>
            </a:endParaRPr>
          </a:p>
        </p:txBody>
      </p:sp>
      <p:graphicFrame>
        <p:nvGraphicFramePr>
          <p:cNvPr id="10" name="Google Shape;264;p36"/>
          <p:cNvGraphicFramePr/>
          <p:nvPr>
            <p:extLst>
              <p:ext uri="{D42A27DB-BD31-4B8C-83A1-F6EECF244321}">
                <p14:modId xmlns:p14="http://schemas.microsoft.com/office/powerpoint/2010/main" val="3023211163"/>
              </p:ext>
            </p:extLst>
          </p:nvPr>
        </p:nvGraphicFramePr>
        <p:xfrm>
          <a:off x="160277" y="2212201"/>
          <a:ext cx="6621517" cy="3291750"/>
        </p:xfrm>
        <a:graphic>
          <a:graphicData uri="http://schemas.openxmlformats.org/drawingml/2006/table">
            <a:tbl>
              <a:tblPr>
                <a:noFill/>
                <a:tableStyleId>{E5649F5A-2845-4EC4-B4C9-2D93E44C1B7D}</a:tableStyleId>
              </a:tblPr>
              <a:tblGrid>
                <a:gridCol w="1457331">
                  <a:extLst>
                    <a:ext uri="{9D8B030D-6E8A-4147-A177-3AD203B41FA5}">
                      <a16:colId xmlns:a16="http://schemas.microsoft.com/office/drawing/2014/main" val="20000"/>
                    </a:ext>
                  </a:extLst>
                </a:gridCol>
                <a:gridCol w="966951">
                  <a:extLst>
                    <a:ext uri="{9D8B030D-6E8A-4147-A177-3AD203B41FA5}">
                      <a16:colId xmlns:a16="http://schemas.microsoft.com/office/drawing/2014/main" val="20001"/>
                    </a:ext>
                  </a:extLst>
                </a:gridCol>
                <a:gridCol w="998483">
                  <a:extLst>
                    <a:ext uri="{9D8B030D-6E8A-4147-A177-3AD203B41FA5}">
                      <a16:colId xmlns:a16="http://schemas.microsoft.com/office/drawing/2014/main" val="20002"/>
                    </a:ext>
                  </a:extLst>
                </a:gridCol>
                <a:gridCol w="1044131">
                  <a:extLst>
                    <a:ext uri="{9D8B030D-6E8A-4147-A177-3AD203B41FA5}">
                      <a16:colId xmlns:a16="http://schemas.microsoft.com/office/drawing/2014/main" val="20003"/>
                    </a:ext>
                  </a:extLst>
                </a:gridCol>
                <a:gridCol w="1166649">
                  <a:extLst>
                    <a:ext uri="{9D8B030D-6E8A-4147-A177-3AD203B41FA5}">
                      <a16:colId xmlns:a16="http://schemas.microsoft.com/office/drawing/2014/main" val="20004"/>
                    </a:ext>
                  </a:extLst>
                </a:gridCol>
                <a:gridCol w="987972">
                  <a:extLst>
                    <a:ext uri="{9D8B030D-6E8A-4147-A177-3AD203B41FA5}">
                      <a16:colId xmlns:a16="http://schemas.microsoft.com/office/drawing/2014/main" val="20005"/>
                    </a:ext>
                  </a:extLst>
                </a:gridCol>
              </a:tblGrid>
              <a:tr h="815271">
                <a:tc>
                  <a:txBody>
                    <a:bodyPr/>
                    <a:lstStyle/>
                    <a:p>
                      <a:pPr marL="0" lvl="0" indent="0" algn="l">
                        <a:spcBef>
                          <a:spcPts val="0"/>
                        </a:spcBef>
                        <a:spcAft>
                          <a:spcPts val="0"/>
                        </a:spcAft>
                        <a:buNone/>
                      </a:pPr>
                      <a:r>
                        <a:rPr lang="en-US" sz="1800" b="1" dirty="0">
                          <a:latin typeface="Times New Roman" panose="02020603050405020304" pitchFamily="18" charset="0"/>
                          <a:ea typeface="Open Sans"/>
                          <a:cs typeface="Times New Roman" panose="02020603050405020304" pitchFamily="18" charset="0"/>
                          <a:sym typeface="Open Sans"/>
                        </a:rPr>
                        <a:t>Segment of the Population (</a:t>
                      </a:r>
                      <a:r>
                        <a:rPr lang="en-US" sz="1800" b="1" i="1" dirty="0">
                          <a:latin typeface="Times New Roman" panose="02020603050405020304" pitchFamily="18" charset="0"/>
                          <a:ea typeface="Open Sans"/>
                          <a:cs typeface="Times New Roman" panose="02020603050405020304" pitchFamily="18" charset="0"/>
                          <a:sym typeface="Open Sans"/>
                        </a:rPr>
                        <a:t>X-axis</a:t>
                      </a:r>
                      <a:r>
                        <a:rPr lang="en-US" sz="1800" b="1" dirty="0">
                          <a:latin typeface="Times New Roman" panose="02020603050405020304" pitchFamily="18" charset="0"/>
                          <a:ea typeface="Open Sans"/>
                          <a:cs typeface="Times New Roman" panose="02020603050405020304" pitchFamily="18" charset="0"/>
                          <a:sym typeface="Open Sans"/>
                        </a:rPr>
                        <a:t>)</a:t>
                      </a:r>
                      <a:endParaRPr sz="18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sz="1800" b="1" dirty="0">
                          <a:latin typeface="Times New Roman" panose="02020603050405020304" pitchFamily="18" charset="0"/>
                          <a:ea typeface="Open Sans"/>
                          <a:cs typeface="Times New Roman" panose="02020603050405020304" pitchFamily="18" charset="0"/>
                          <a:sym typeface="Open Sans"/>
                        </a:rPr>
                        <a:t>Bottom</a:t>
                      </a:r>
                      <a:endParaRPr sz="1800" b="1" dirty="0">
                        <a:latin typeface="Times New Roman" panose="02020603050405020304" pitchFamily="18" charset="0"/>
                        <a:ea typeface="Open Sans"/>
                        <a:cs typeface="Times New Roman" panose="02020603050405020304" pitchFamily="18" charset="0"/>
                        <a:sym typeface="Open Sans"/>
                      </a:endParaRPr>
                    </a:p>
                    <a:p>
                      <a:pPr marL="0" lvl="0" indent="0" algn="l">
                        <a:spcBef>
                          <a:spcPts val="0"/>
                        </a:spcBef>
                        <a:spcAft>
                          <a:spcPts val="0"/>
                        </a:spcAft>
                        <a:buNone/>
                      </a:pPr>
                      <a:r>
                        <a:rPr lang="en-US" sz="1800" b="1" dirty="0">
                          <a:latin typeface="Times New Roman" panose="02020603050405020304" pitchFamily="18" charset="0"/>
                          <a:ea typeface="Open Sans"/>
                          <a:cs typeface="Times New Roman" panose="02020603050405020304" pitchFamily="18" charset="0"/>
                          <a:sym typeface="Open Sans"/>
                        </a:rPr>
                        <a:t>50%</a:t>
                      </a:r>
                      <a:endParaRPr sz="18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sz="1800" b="1">
                          <a:latin typeface="Times New Roman" panose="02020603050405020304" pitchFamily="18" charset="0"/>
                          <a:ea typeface="Open Sans"/>
                          <a:cs typeface="Times New Roman" panose="02020603050405020304" pitchFamily="18" charset="0"/>
                          <a:sym typeface="Open Sans"/>
                        </a:rPr>
                        <a:t>Bottom</a:t>
                      </a:r>
                      <a:endParaRPr sz="1800" b="1">
                        <a:latin typeface="Times New Roman" panose="02020603050405020304" pitchFamily="18" charset="0"/>
                        <a:ea typeface="Open Sans"/>
                        <a:cs typeface="Times New Roman" panose="02020603050405020304" pitchFamily="18" charset="0"/>
                        <a:sym typeface="Open Sans"/>
                      </a:endParaRPr>
                    </a:p>
                    <a:p>
                      <a:pPr marL="0" lvl="0" indent="0" algn="l">
                        <a:spcBef>
                          <a:spcPts val="0"/>
                        </a:spcBef>
                        <a:spcAft>
                          <a:spcPts val="0"/>
                        </a:spcAft>
                        <a:buNone/>
                      </a:pPr>
                      <a:r>
                        <a:rPr lang="en-US" sz="1800" b="1">
                          <a:latin typeface="Times New Roman" panose="02020603050405020304" pitchFamily="18" charset="0"/>
                          <a:ea typeface="Open Sans"/>
                          <a:cs typeface="Times New Roman" panose="02020603050405020304" pitchFamily="18" charset="0"/>
                          <a:sym typeface="Open Sans"/>
                        </a:rPr>
                        <a:t>75%</a:t>
                      </a:r>
                      <a:endParaRPr sz="1800" b="1">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sz="1800" b="1" dirty="0">
                          <a:latin typeface="Times New Roman" panose="02020603050405020304" pitchFamily="18" charset="0"/>
                          <a:ea typeface="Open Sans"/>
                          <a:cs typeface="Times New Roman" panose="02020603050405020304" pitchFamily="18" charset="0"/>
                          <a:sym typeface="Open Sans"/>
                        </a:rPr>
                        <a:t>Bottom</a:t>
                      </a:r>
                      <a:endParaRPr sz="1800" b="1" dirty="0">
                        <a:latin typeface="Times New Roman" panose="02020603050405020304" pitchFamily="18" charset="0"/>
                        <a:ea typeface="Open Sans"/>
                        <a:cs typeface="Times New Roman" panose="02020603050405020304" pitchFamily="18" charset="0"/>
                        <a:sym typeface="Open Sans"/>
                      </a:endParaRPr>
                    </a:p>
                    <a:p>
                      <a:pPr marL="0" lvl="0" indent="0" algn="l">
                        <a:spcBef>
                          <a:spcPts val="0"/>
                        </a:spcBef>
                        <a:spcAft>
                          <a:spcPts val="0"/>
                        </a:spcAft>
                        <a:buNone/>
                      </a:pPr>
                      <a:r>
                        <a:rPr lang="en-US" sz="1800" b="1" dirty="0">
                          <a:latin typeface="Times New Roman" panose="02020603050405020304" pitchFamily="18" charset="0"/>
                          <a:ea typeface="Open Sans"/>
                          <a:cs typeface="Times New Roman" panose="02020603050405020304" pitchFamily="18" charset="0"/>
                          <a:sym typeface="Open Sans"/>
                        </a:rPr>
                        <a:t>90%</a:t>
                      </a:r>
                      <a:endParaRPr sz="18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chemeClr val="dk1"/>
                          </a:solidFill>
                          <a:latin typeface="Times New Roman" panose="02020603050405020304" pitchFamily="18" charset="0"/>
                          <a:ea typeface="Open Sans"/>
                          <a:cs typeface="Times New Roman" panose="02020603050405020304" pitchFamily="18" charset="0"/>
                          <a:sym typeface="Open Sans"/>
                        </a:rPr>
                        <a:t>Bottom</a:t>
                      </a:r>
                      <a:endParaRPr sz="1800" b="1">
                        <a:solidFill>
                          <a:schemeClr val="dk1"/>
                        </a:solidFill>
                        <a:latin typeface="Times New Roman" panose="02020603050405020304" pitchFamily="18" charset="0"/>
                        <a:ea typeface="Open Sans"/>
                        <a:cs typeface="Times New Roman" panose="02020603050405020304" pitchFamily="18" charset="0"/>
                        <a:sym typeface="Open Sans"/>
                      </a:endParaRPr>
                    </a:p>
                    <a:p>
                      <a:pPr marL="0" lvl="0" indent="0" algn="l">
                        <a:spcBef>
                          <a:spcPts val="0"/>
                        </a:spcBef>
                        <a:spcAft>
                          <a:spcPts val="0"/>
                        </a:spcAft>
                        <a:buClr>
                          <a:schemeClr val="dk1"/>
                        </a:buClr>
                        <a:buSzPts val="1100"/>
                        <a:buFont typeface="Arial"/>
                        <a:buNone/>
                      </a:pPr>
                      <a:r>
                        <a:rPr lang="en-US" sz="1800" b="1">
                          <a:solidFill>
                            <a:schemeClr val="dk1"/>
                          </a:solidFill>
                          <a:latin typeface="Times New Roman" panose="02020603050405020304" pitchFamily="18" charset="0"/>
                          <a:ea typeface="Open Sans"/>
                          <a:cs typeface="Times New Roman" panose="02020603050405020304" pitchFamily="18" charset="0"/>
                          <a:sym typeface="Open Sans"/>
                        </a:rPr>
                        <a:t>95%</a:t>
                      </a:r>
                      <a:endParaRPr sz="1800" b="1">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chemeClr val="dk1"/>
                          </a:solidFill>
                          <a:latin typeface="Times New Roman" panose="02020603050405020304" pitchFamily="18" charset="0"/>
                          <a:ea typeface="Open Sans"/>
                          <a:cs typeface="Times New Roman" panose="02020603050405020304" pitchFamily="18" charset="0"/>
                          <a:sym typeface="Open Sans"/>
                        </a:rPr>
                        <a:t>Bottom</a:t>
                      </a:r>
                      <a:endParaRPr sz="1800" b="1">
                        <a:solidFill>
                          <a:schemeClr val="dk1"/>
                        </a:solidFill>
                        <a:latin typeface="Times New Roman" panose="02020603050405020304" pitchFamily="18" charset="0"/>
                        <a:ea typeface="Open Sans"/>
                        <a:cs typeface="Times New Roman" panose="02020603050405020304" pitchFamily="18" charset="0"/>
                        <a:sym typeface="Open Sans"/>
                      </a:endParaRPr>
                    </a:p>
                    <a:p>
                      <a:pPr marL="0" lvl="0" indent="0" algn="l">
                        <a:spcBef>
                          <a:spcPts val="0"/>
                        </a:spcBef>
                        <a:spcAft>
                          <a:spcPts val="0"/>
                        </a:spcAft>
                        <a:buClr>
                          <a:schemeClr val="dk1"/>
                        </a:buClr>
                        <a:buSzPts val="1100"/>
                        <a:buFont typeface="Arial"/>
                        <a:buNone/>
                      </a:pPr>
                      <a:r>
                        <a:rPr lang="en-US" sz="1800" b="1">
                          <a:solidFill>
                            <a:schemeClr val="dk1"/>
                          </a:solidFill>
                          <a:latin typeface="Times New Roman" panose="02020603050405020304" pitchFamily="18" charset="0"/>
                          <a:ea typeface="Open Sans"/>
                          <a:cs typeface="Times New Roman" panose="02020603050405020304" pitchFamily="18" charset="0"/>
                          <a:sym typeface="Open Sans"/>
                        </a:rPr>
                        <a:t>99%</a:t>
                      </a:r>
                      <a:endParaRPr sz="1800" b="1">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816126">
                <a:tc>
                  <a:txBody>
                    <a:bodyPr/>
                    <a:lstStyle/>
                    <a:p>
                      <a:pPr marL="0" lvl="0" indent="0" algn="l">
                        <a:spcBef>
                          <a:spcPts val="0"/>
                        </a:spcBef>
                        <a:spcAft>
                          <a:spcPts val="0"/>
                        </a:spcAft>
                        <a:buNone/>
                      </a:pPr>
                      <a:r>
                        <a:rPr lang="en-US" sz="1800" b="1" dirty="0">
                          <a:latin typeface="Times New Roman" panose="02020603050405020304" pitchFamily="18" charset="0"/>
                          <a:ea typeface="Open Sans"/>
                          <a:cs typeface="Times New Roman" panose="02020603050405020304" pitchFamily="18" charset="0"/>
                          <a:sym typeface="Open Sans"/>
                        </a:rPr>
                        <a:t>Cumulative Share of Income     (</a:t>
                      </a:r>
                      <a:r>
                        <a:rPr lang="en-US" sz="1800" b="1" i="1" dirty="0">
                          <a:latin typeface="Times New Roman" panose="02020603050405020304" pitchFamily="18" charset="0"/>
                          <a:ea typeface="Open Sans"/>
                          <a:cs typeface="Times New Roman" panose="02020603050405020304" pitchFamily="18" charset="0"/>
                          <a:sym typeface="Open Sans"/>
                        </a:rPr>
                        <a:t>Y-axis</a:t>
                      </a:r>
                      <a:r>
                        <a:rPr lang="en-US" sz="1800" b="1" dirty="0">
                          <a:latin typeface="Times New Roman" panose="02020603050405020304" pitchFamily="18" charset="0"/>
                          <a:ea typeface="Open Sans"/>
                          <a:cs typeface="Times New Roman" panose="02020603050405020304" pitchFamily="18" charset="0"/>
                          <a:sym typeface="Open Sans"/>
                        </a:rPr>
                        <a:t>)</a:t>
                      </a:r>
                      <a:endParaRPr sz="18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800" b="1" dirty="0">
                          <a:latin typeface="Times New Roman" panose="02020603050405020304" pitchFamily="18" charset="0"/>
                          <a:ea typeface="Open Sans"/>
                          <a:cs typeface="Times New Roman" panose="02020603050405020304" pitchFamily="18" charset="0"/>
                          <a:sym typeface="Open Sans"/>
                        </a:rPr>
                        <a:t>11.3%</a:t>
                      </a:r>
                      <a:endParaRPr sz="18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800" b="1" dirty="0">
                          <a:latin typeface="Times New Roman" panose="02020603050405020304" pitchFamily="18" charset="0"/>
                          <a:ea typeface="Open Sans"/>
                          <a:cs typeface="Times New Roman" panose="02020603050405020304" pitchFamily="18" charset="0"/>
                          <a:sym typeface="Open Sans"/>
                        </a:rPr>
                        <a:t>31.0%</a:t>
                      </a:r>
                      <a:endParaRPr sz="18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800" b="1">
                          <a:latin typeface="Times New Roman" panose="02020603050405020304" pitchFamily="18" charset="0"/>
                          <a:ea typeface="Open Sans"/>
                          <a:cs typeface="Times New Roman" panose="02020603050405020304" pitchFamily="18" charset="0"/>
                          <a:sym typeface="Open Sans"/>
                        </a:rPr>
                        <a:t>52.6%</a:t>
                      </a:r>
                      <a:endParaRPr sz="1800" b="1">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800" b="1">
                          <a:latin typeface="Times New Roman" panose="02020603050405020304" pitchFamily="18" charset="0"/>
                          <a:ea typeface="Open Sans"/>
                          <a:cs typeface="Times New Roman" panose="02020603050405020304" pitchFamily="18" charset="0"/>
                          <a:sym typeface="Open Sans"/>
                        </a:rPr>
                        <a:t>63.9%</a:t>
                      </a:r>
                      <a:endParaRPr sz="1800" b="1">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800" b="1" dirty="0">
                          <a:latin typeface="Times New Roman" panose="02020603050405020304" pitchFamily="18" charset="0"/>
                          <a:ea typeface="Open Sans"/>
                          <a:cs typeface="Times New Roman" panose="02020603050405020304" pitchFamily="18" charset="0"/>
                          <a:sym typeface="Open Sans"/>
                        </a:rPr>
                        <a:t>79.4%</a:t>
                      </a:r>
                      <a:endParaRPr sz="18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521491">
                <a:tc>
                  <a:txBody>
                    <a:bodyPr/>
                    <a:lstStyle/>
                    <a:p>
                      <a:pPr marL="0" lvl="0" indent="0" algn="l">
                        <a:spcBef>
                          <a:spcPts val="0"/>
                        </a:spcBef>
                        <a:spcAft>
                          <a:spcPts val="0"/>
                        </a:spcAft>
                        <a:buNone/>
                      </a:pPr>
                      <a:r>
                        <a:rPr lang="en-US" sz="1800" b="1">
                          <a:latin typeface="Times New Roman" panose="02020603050405020304" pitchFamily="18" charset="0"/>
                          <a:ea typeface="Open Sans"/>
                          <a:cs typeface="Times New Roman" panose="02020603050405020304" pitchFamily="18" charset="0"/>
                          <a:sym typeface="Open Sans"/>
                        </a:rPr>
                        <a:t>Income Cutoff</a:t>
                      </a:r>
                      <a:endParaRPr sz="1800" b="1">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600" b="1">
                          <a:latin typeface="Times New Roman" panose="02020603050405020304" pitchFamily="18" charset="0"/>
                          <a:ea typeface="Open Sans"/>
                          <a:cs typeface="Times New Roman" panose="02020603050405020304" pitchFamily="18" charset="0"/>
                          <a:sym typeface="Open Sans"/>
                        </a:rPr>
                        <a:t>$39,275</a:t>
                      </a:r>
                      <a:endParaRPr sz="1600" b="1">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600" b="1" dirty="0">
                          <a:latin typeface="Times New Roman" panose="02020603050405020304" pitchFamily="18" charset="0"/>
                          <a:ea typeface="Open Sans"/>
                          <a:cs typeface="Times New Roman" panose="02020603050405020304" pitchFamily="18" charset="0"/>
                          <a:sym typeface="Open Sans"/>
                        </a:rPr>
                        <a:t>$79,655</a:t>
                      </a:r>
                      <a:endParaRPr sz="16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600" b="1" dirty="0">
                          <a:latin typeface="Times New Roman" panose="02020603050405020304" pitchFamily="18" charset="0"/>
                          <a:ea typeface="Open Sans"/>
                          <a:cs typeface="Times New Roman" panose="02020603050405020304" pitchFamily="18" charset="0"/>
                          <a:sym typeface="Open Sans"/>
                        </a:rPr>
                        <a:t>$138,031</a:t>
                      </a:r>
                      <a:endParaRPr sz="16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600" b="1" dirty="0">
                          <a:latin typeface="Times New Roman" panose="02020603050405020304" pitchFamily="18" charset="0"/>
                          <a:ea typeface="Open Sans"/>
                          <a:cs typeface="Times New Roman" panose="02020603050405020304" pitchFamily="18" charset="0"/>
                          <a:sym typeface="Open Sans"/>
                        </a:rPr>
                        <a:t>$195,778</a:t>
                      </a:r>
                      <a:endParaRPr sz="16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l">
                        <a:spcBef>
                          <a:spcPts val="0"/>
                        </a:spcBef>
                        <a:spcAft>
                          <a:spcPts val="0"/>
                        </a:spcAft>
                        <a:buNone/>
                      </a:pPr>
                      <a:r>
                        <a:rPr lang="en-US" sz="1600" b="1" dirty="0">
                          <a:latin typeface="Times New Roman" panose="02020603050405020304" pitchFamily="18" charset="0"/>
                          <a:ea typeface="Open Sans"/>
                          <a:cs typeface="Times New Roman" panose="02020603050405020304" pitchFamily="18" charset="0"/>
                          <a:sym typeface="Open Sans"/>
                        </a:rPr>
                        <a:t>$480,930</a:t>
                      </a:r>
                      <a:endParaRPr sz="16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98" name="Google Shape;298;p40"/>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pic>
        <p:nvPicPr>
          <p:cNvPr id="299" name="Google Shape;299;p40"/>
          <p:cNvPicPr preferRelativeResize="0"/>
          <p:nvPr/>
        </p:nvPicPr>
        <p:blipFill rotWithShape="1">
          <a:blip r:embed="rId3">
            <a:alphaModFix/>
          </a:blip>
          <a:srcRect t="710" r="2808" b="2023"/>
          <a:stretch/>
        </p:blipFill>
        <p:spPr>
          <a:xfrm>
            <a:off x="3747449" y="1007739"/>
            <a:ext cx="8276602" cy="4866174"/>
          </a:xfrm>
          <a:prstGeom prst="rect">
            <a:avLst/>
          </a:prstGeom>
          <a:noFill/>
          <a:ln>
            <a:noFill/>
          </a:ln>
        </p:spPr>
      </p:pic>
      <p:sp>
        <p:nvSpPr>
          <p:cNvPr id="300" name="Google Shape;300;p40"/>
          <p:cNvSpPr/>
          <p:nvPr/>
        </p:nvSpPr>
        <p:spPr>
          <a:xfrm>
            <a:off x="6409577" y="1783994"/>
            <a:ext cx="3249928" cy="3243768"/>
          </a:xfrm>
          <a:custGeom>
            <a:avLst/>
            <a:gdLst/>
            <a:ahLst/>
            <a:cxnLst/>
            <a:rect l="0" t="0" r="0" b="0"/>
            <a:pathLst>
              <a:path w="126358" h="119092" extrusionOk="0">
                <a:moveTo>
                  <a:pt x="0" y="119092"/>
                </a:moveTo>
                <a:lnTo>
                  <a:pt x="126358" y="0"/>
                </a:lnTo>
                <a:lnTo>
                  <a:pt x="125883" y="11883"/>
                </a:lnTo>
                <a:lnTo>
                  <a:pt x="123981" y="23291"/>
                </a:lnTo>
                <a:lnTo>
                  <a:pt x="121605" y="35649"/>
                </a:lnTo>
                <a:lnTo>
                  <a:pt x="116852" y="49433"/>
                </a:lnTo>
                <a:lnTo>
                  <a:pt x="109247" y="61317"/>
                </a:lnTo>
                <a:lnTo>
                  <a:pt x="100691" y="74150"/>
                </a:lnTo>
                <a:lnTo>
                  <a:pt x="83104" y="93163"/>
                </a:lnTo>
                <a:lnTo>
                  <a:pt x="76449" y="98867"/>
                </a:lnTo>
                <a:lnTo>
                  <a:pt x="65992" y="104571"/>
                </a:lnTo>
                <a:lnTo>
                  <a:pt x="54109" y="108849"/>
                </a:lnTo>
                <a:lnTo>
                  <a:pt x="36522" y="112651"/>
                </a:lnTo>
                <a:lnTo>
                  <a:pt x="8003" y="117880"/>
                </a:lnTo>
                <a:close/>
              </a:path>
            </a:pathLst>
          </a:custGeom>
          <a:solidFill>
            <a:srgbClr val="E82424"/>
          </a:solidFill>
          <a:ln w="38100" cap="flat" cmpd="sng">
            <a:solidFill>
              <a:srgbClr val="000000"/>
            </a:solidFill>
            <a:prstDash val="solid"/>
            <a:round/>
            <a:headEnd type="none" w="med" len="med"/>
            <a:tailEnd type="none" w="med" len="med"/>
          </a:ln>
        </p:spPr>
        <p:txBody>
          <a:bodyPr/>
          <a:lstStyle/>
          <a:p>
            <a:endParaRPr lang="en-US"/>
          </a:p>
        </p:txBody>
      </p:sp>
      <p:sp>
        <p:nvSpPr>
          <p:cNvPr id="301" name="Google Shape;301;p40"/>
          <p:cNvSpPr/>
          <p:nvPr/>
        </p:nvSpPr>
        <p:spPr>
          <a:xfrm>
            <a:off x="6419814" y="1784648"/>
            <a:ext cx="3239665" cy="3239737"/>
          </a:xfrm>
          <a:custGeom>
            <a:avLst/>
            <a:gdLst/>
            <a:ahLst/>
            <a:cxnLst/>
            <a:rect l="0" t="0" r="0" b="0"/>
            <a:pathLst>
              <a:path w="125959" h="118944" extrusionOk="0">
                <a:moveTo>
                  <a:pt x="125800" y="0"/>
                </a:moveTo>
                <a:lnTo>
                  <a:pt x="125959" y="118944"/>
                </a:lnTo>
                <a:lnTo>
                  <a:pt x="0" y="118944"/>
                </a:lnTo>
                <a:lnTo>
                  <a:pt x="17390" y="115168"/>
                </a:lnTo>
                <a:lnTo>
                  <a:pt x="40420" y="111390"/>
                </a:lnTo>
                <a:lnTo>
                  <a:pt x="51699" y="109030"/>
                </a:lnTo>
                <a:lnTo>
                  <a:pt x="62510" y="105254"/>
                </a:lnTo>
                <a:lnTo>
                  <a:pt x="71909" y="100533"/>
                </a:lnTo>
                <a:lnTo>
                  <a:pt x="78490" y="95811"/>
                </a:lnTo>
                <a:lnTo>
                  <a:pt x="89769" y="84009"/>
                </a:lnTo>
                <a:lnTo>
                  <a:pt x="97760" y="76456"/>
                </a:lnTo>
                <a:lnTo>
                  <a:pt x="108100" y="60877"/>
                </a:lnTo>
                <a:lnTo>
                  <a:pt x="116560" y="47186"/>
                </a:lnTo>
                <a:lnTo>
                  <a:pt x="119849" y="36328"/>
                </a:lnTo>
                <a:close/>
              </a:path>
            </a:pathLst>
          </a:custGeom>
          <a:solidFill>
            <a:srgbClr val="3C78D8"/>
          </a:solidFill>
          <a:ln w="38100" cap="flat" cmpd="sng">
            <a:solidFill>
              <a:srgbClr val="000000"/>
            </a:solidFill>
            <a:prstDash val="solid"/>
            <a:round/>
            <a:headEnd type="none" w="med" len="med"/>
            <a:tailEnd type="none" w="med" len="med"/>
          </a:ln>
        </p:spPr>
        <p:txBody>
          <a:bodyPr/>
          <a:lstStyle/>
          <a:p>
            <a:endParaRPr lang="en-US"/>
          </a:p>
        </p:txBody>
      </p:sp>
      <p:cxnSp>
        <p:nvCxnSpPr>
          <p:cNvPr id="302" name="Google Shape;302;p40"/>
          <p:cNvCxnSpPr/>
          <p:nvPr/>
        </p:nvCxnSpPr>
        <p:spPr>
          <a:xfrm rot="10800000">
            <a:off x="9028653" y="3797523"/>
            <a:ext cx="432900" cy="227100"/>
          </a:xfrm>
          <a:prstGeom prst="straightConnector1">
            <a:avLst/>
          </a:prstGeom>
          <a:noFill/>
          <a:ln w="19050" cap="flat" cmpd="sng">
            <a:solidFill>
              <a:srgbClr val="000000"/>
            </a:solidFill>
            <a:prstDash val="solid"/>
            <a:round/>
            <a:headEnd type="none" w="med" len="med"/>
            <a:tailEnd type="triangle" w="med" len="med"/>
          </a:ln>
        </p:spPr>
      </p:cxnSp>
      <p:cxnSp>
        <p:nvCxnSpPr>
          <p:cNvPr id="303" name="Google Shape;303;p40"/>
          <p:cNvCxnSpPr/>
          <p:nvPr/>
        </p:nvCxnSpPr>
        <p:spPr>
          <a:xfrm rot="10800000" flipH="1">
            <a:off x="9457258" y="4016496"/>
            <a:ext cx="1141500" cy="7500"/>
          </a:xfrm>
          <a:prstGeom prst="straightConnector1">
            <a:avLst/>
          </a:prstGeom>
          <a:noFill/>
          <a:ln w="19050" cap="flat" cmpd="sng">
            <a:solidFill>
              <a:srgbClr val="000000"/>
            </a:solidFill>
            <a:prstDash val="solid"/>
            <a:round/>
            <a:headEnd type="none" w="med" len="med"/>
            <a:tailEnd type="none" w="med" len="med"/>
          </a:ln>
        </p:spPr>
      </p:cxnSp>
      <p:sp>
        <p:nvSpPr>
          <p:cNvPr id="304" name="Google Shape;304;p40"/>
          <p:cNvSpPr txBox="1"/>
          <p:nvPr/>
        </p:nvSpPr>
        <p:spPr>
          <a:xfrm>
            <a:off x="217562" y="3579102"/>
            <a:ext cx="1530000" cy="11424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3200" b="1" i="1" dirty="0">
                <a:latin typeface="Times New Roman" panose="02020603050405020304" pitchFamily="18" charset="0"/>
                <a:ea typeface="Open Sans"/>
                <a:cs typeface="Times New Roman" panose="02020603050405020304" pitchFamily="18" charset="0"/>
                <a:sym typeface="Open Sans"/>
              </a:rPr>
              <a:t>G </a:t>
            </a:r>
            <a:r>
              <a:rPr lang="en-US" sz="3200" b="1" dirty="0">
                <a:latin typeface="Times New Roman" panose="02020603050405020304" pitchFamily="18" charset="0"/>
                <a:ea typeface="Open Sans"/>
                <a:cs typeface="Times New Roman" panose="02020603050405020304" pitchFamily="18" charset="0"/>
                <a:sym typeface="Open Sans"/>
              </a:rPr>
              <a:t> =</a:t>
            </a:r>
            <a:endParaRPr sz="3200" b="1" dirty="0">
              <a:latin typeface="Times New Roman" panose="02020603050405020304" pitchFamily="18" charset="0"/>
              <a:ea typeface="Open Sans"/>
              <a:cs typeface="Times New Roman" panose="02020603050405020304" pitchFamily="18" charset="0"/>
              <a:sym typeface="Open Sans"/>
            </a:endParaRPr>
          </a:p>
        </p:txBody>
      </p:sp>
      <p:sp>
        <p:nvSpPr>
          <p:cNvPr id="305" name="Google Shape;305;p40"/>
          <p:cNvSpPr txBox="1"/>
          <p:nvPr/>
        </p:nvSpPr>
        <p:spPr>
          <a:xfrm>
            <a:off x="1102687" y="3952889"/>
            <a:ext cx="4658100" cy="114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latin typeface="Times New Roman" panose="02020603050405020304" pitchFamily="18" charset="0"/>
                <a:ea typeface="Open Sans"/>
                <a:cs typeface="Times New Roman" panose="02020603050405020304" pitchFamily="18" charset="0"/>
                <a:sym typeface="Open Sans"/>
              </a:rPr>
              <a:t>Blue Area + Red Area</a:t>
            </a:r>
            <a:endParaRPr sz="3000" b="1" dirty="0">
              <a:latin typeface="Times New Roman" panose="02020603050405020304" pitchFamily="18" charset="0"/>
              <a:ea typeface="Open Sans"/>
              <a:cs typeface="Times New Roman" panose="02020603050405020304" pitchFamily="18" charset="0"/>
              <a:sym typeface="Open Sans"/>
            </a:endParaRPr>
          </a:p>
        </p:txBody>
      </p:sp>
      <p:sp>
        <p:nvSpPr>
          <p:cNvPr id="306" name="Google Shape;306;p40"/>
          <p:cNvSpPr/>
          <p:nvPr/>
        </p:nvSpPr>
        <p:spPr>
          <a:xfrm>
            <a:off x="3760944" y="3394540"/>
            <a:ext cx="2618700" cy="2862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Google Shape;307;p40"/>
          <p:cNvSpPr/>
          <p:nvPr/>
        </p:nvSpPr>
        <p:spPr>
          <a:xfrm>
            <a:off x="6407597" y="3489054"/>
            <a:ext cx="654300" cy="69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Google Shape;308;p40"/>
          <p:cNvSpPr txBox="1"/>
          <p:nvPr/>
        </p:nvSpPr>
        <p:spPr>
          <a:xfrm>
            <a:off x="1474087" y="3228702"/>
            <a:ext cx="3915300" cy="114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latin typeface="Times New Roman" panose="02020603050405020304" pitchFamily="18" charset="0"/>
                <a:ea typeface="Open Sans"/>
                <a:cs typeface="Times New Roman" panose="02020603050405020304" pitchFamily="18" charset="0"/>
                <a:sym typeface="Open Sans"/>
              </a:rPr>
              <a:t>Red Area</a:t>
            </a:r>
            <a:endParaRPr sz="3000" b="1" dirty="0">
              <a:latin typeface="Times New Roman" panose="02020603050405020304" pitchFamily="18" charset="0"/>
              <a:ea typeface="Open Sans"/>
              <a:cs typeface="Times New Roman" panose="02020603050405020304" pitchFamily="18" charset="0"/>
              <a:sym typeface="Open Sans"/>
            </a:endParaRPr>
          </a:p>
        </p:txBody>
      </p:sp>
      <p:cxnSp>
        <p:nvCxnSpPr>
          <p:cNvPr id="309" name="Google Shape;309;p40"/>
          <p:cNvCxnSpPr/>
          <p:nvPr/>
        </p:nvCxnSpPr>
        <p:spPr>
          <a:xfrm>
            <a:off x="1642987" y="4150302"/>
            <a:ext cx="3577500" cy="0"/>
          </a:xfrm>
          <a:prstGeom prst="straightConnector1">
            <a:avLst/>
          </a:prstGeom>
          <a:noFill/>
          <a:ln w="38100" cap="flat" cmpd="sng">
            <a:solidFill>
              <a:srgbClr val="000000"/>
            </a:solidFill>
            <a:prstDash val="solid"/>
            <a:round/>
            <a:headEnd type="none" w="med" len="med"/>
            <a:tailEnd type="none" w="med" len="med"/>
          </a:ln>
        </p:spPr>
      </p:cxnSp>
      <p:sp>
        <p:nvSpPr>
          <p:cNvPr id="310" name="Google Shape;310;p40"/>
          <p:cNvSpPr/>
          <p:nvPr/>
        </p:nvSpPr>
        <p:spPr>
          <a:xfrm rot="2807994">
            <a:off x="6998817" y="3580183"/>
            <a:ext cx="607846" cy="189302"/>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Google Shape;311;p40"/>
          <p:cNvSpPr txBox="1"/>
          <p:nvPr/>
        </p:nvSpPr>
        <p:spPr>
          <a:xfrm>
            <a:off x="312724" y="1331096"/>
            <a:ext cx="5157600" cy="104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CALCULATING </a:t>
            </a:r>
          </a:p>
          <a:p>
            <a:pPr marL="0" marR="0" lvl="0" indent="0" algn="ctr" rtl="0">
              <a:spcBef>
                <a:spcPts val="0"/>
              </a:spcBef>
              <a:spcAft>
                <a:spcPts val="0"/>
              </a:spcAft>
              <a:buNone/>
            </a:pPr>
            <a:r>
              <a:rPr lang="en-US" sz="32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GINI </a:t>
            </a:r>
          </a:p>
          <a:p>
            <a:pPr marL="0" marR="0" lvl="0" indent="0" algn="ctr" rtl="0">
              <a:spcBef>
                <a:spcPts val="0"/>
              </a:spcBef>
              <a:spcAft>
                <a:spcPts val="0"/>
              </a:spcAft>
              <a:buNone/>
            </a:pPr>
            <a:r>
              <a:rPr lang="en-US" sz="32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COEFFICIENTS</a:t>
            </a:r>
            <a:endParaRPr sz="3200" dirty="0">
              <a:solidFill>
                <a:srgbClr val="CC0000"/>
              </a:solidFill>
              <a:latin typeface="Times New Roman" panose="02020603050405020304" pitchFamily="18" charset="0"/>
              <a:cs typeface="Times New Roman" panose="02020603050405020304" pitchFamily="18" charset="0"/>
            </a:endParaRPr>
          </a:p>
        </p:txBody>
      </p:sp>
      <p:cxnSp>
        <p:nvCxnSpPr>
          <p:cNvPr id="2" name="Google Shape;230;p32">
            <a:extLst>
              <a:ext uri="{FF2B5EF4-FFF2-40B4-BE49-F238E27FC236}">
                <a16:creationId xmlns:a16="http://schemas.microsoft.com/office/drawing/2014/main" id="{2E58AD4D-C503-6F4B-FEB0-6673C19697EB}"/>
              </a:ext>
            </a:extLst>
          </p:cNvPr>
          <p:cNvCxnSpPr/>
          <p:nvPr/>
        </p:nvCxnSpPr>
        <p:spPr>
          <a:xfrm>
            <a:off x="821094" y="3017111"/>
            <a:ext cx="4249200" cy="0"/>
          </a:xfrm>
          <a:prstGeom prst="straightConnector1">
            <a:avLst/>
          </a:prstGeom>
          <a:noFill/>
          <a:ln w="28575" cap="flat" cmpd="sng">
            <a:solidFill>
              <a:srgbClr val="CC000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fade">
                                      <p:cBhvr>
                                        <p:cTn id="7" dur="1"/>
                                        <p:tgtEl>
                                          <p:spTgt spid="3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1"/>
                                        </p:tgtEl>
                                        <p:attrNameLst>
                                          <p:attrName>style.visibility</p:attrName>
                                        </p:attrNameLst>
                                      </p:cBhvr>
                                      <p:to>
                                        <p:strVal val="visible"/>
                                      </p:to>
                                    </p:set>
                                    <p:animEffect transition="in" filter="fade">
                                      <p:cBhvr>
                                        <p:cTn id="12" dur="1"/>
                                        <p:tgtEl>
                                          <p:spTgt spid="3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4"/>
                                        </p:tgtEl>
                                        <p:attrNameLst>
                                          <p:attrName>style.visibility</p:attrName>
                                        </p:attrNameLst>
                                      </p:cBhvr>
                                      <p:to>
                                        <p:strVal val="visible"/>
                                      </p:to>
                                    </p:set>
                                    <p:animEffect transition="in" filter="fade">
                                      <p:cBhvr>
                                        <p:cTn id="17" dur="1"/>
                                        <p:tgtEl>
                                          <p:spTgt spid="304"/>
                                        </p:tgtEl>
                                      </p:cBhvr>
                                    </p:animEffect>
                                  </p:childTnLst>
                                </p:cTn>
                              </p:par>
                              <p:par>
                                <p:cTn id="18" presetID="10" presetClass="entr" presetSubtype="0" fill="hold" nodeType="withEffect">
                                  <p:stCondLst>
                                    <p:cond delay="0"/>
                                  </p:stCondLst>
                                  <p:childTnLst>
                                    <p:set>
                                      <p:cBhvr>
                                        <p:cTn id="19" dur="1" fill="hold">
                                          <p:stCondLst>
                                            <p:cond delay="0"/>
                                          </p:stCondLst>
                                        </p:cTn>
                                        <p:tgtEl>
                                          <p:spTgt spid="308"/>
                                        </p:tgtEl>
                                        <p:attrNameLst>
                                          <p:attrName>style.visibility</p:attrName>
                                        </p:attrNameLst>
                                      </p:cBhvr>
                                      <p:to>
                                        <p:strVal val="visible"/>
                                      </p:to>
                                    </p:set>
                                    <p:animEffect transition="in" filter="fade">
                                      <p:cBhvr>
                                        <p:cTn id="20" dur="1"/>
                                        <p:tgtEl>
                                          <p:spTgt spid="308"/>
                                        </p:tgtEl>
                                      </p:cBhvr>
                                    </p:animEffect>
                                  </p:childTnLst>
                                </p:cTn>
                              </p:par>
                              <p:par>
                                <p:cTn id="21" presetID="10" presetClass="entr" presetSubtype="0" fill="hold" nodeType="withEffect">
                                  <p:stCondLst>
                                    <p:cond delay="0"/>
                                  </p:stCondLst>
                                  <p:childTnLst>
                                    <p:set>
                                      <p:cBhvr>
                                        <p:cTn id="22" dur="1" fill="hold">
                                          <p:stCondLst>
                                            <p:cond delay="0"/>
                                          </p:stCondLst>
                                        </p:cTn>
                                        <p:tgtEl>
                                          <p:spTgt spid="309"/>
                                        </p:tgtEl>
                                        <p:attrNameLst>
                                          <p:attrName>style.visibility</p:attrName>
                                        </p:attrNameLst>
                                      </p:cBhvr>
                                      <p:to>
                                        <p:strVal val="visible"/>
                                      </p:to>
                                    </p:set>
                                    <p:animEffect transition="in" filter="fade">
                                      <p:cBhvr>
                                        <p:cTn id="23" dur="1"/>
                                        <p:tgtEl>
                                          <p:spTgt spid="309"/>
                                        </p:tgtEl>
                                      </p:cBhvr>
                                    </p:animEffect>
                                  </p:childTnLst>
                                </p:cTn>
                              </p:par>
                              <p:par>
                                <p:cTn id="24" presetID="10" presetClass="entr" presetSubtype="0" fill="hold" nodeType="withEffect">
                                  <p:stCondLst>
                                    <p:cond delay="0"/>
                                  </p:stCondLst>
                                  <p:childTnLst>
                                    <p:set>
                                      <p:cBhvr>
                                        <p:cTn id="25" dur="1" fill="hold">
                                          <p:stCondLst>
                                            <p:cond delay="0"/>
                                          </p:stCondLst>
                                        </p:cTn>
                                        <p:tgtEl>
                                          <p:spTgt spid="305"/>
                                        </p:tgtEl>
                                        <p:attrNameLst>
                                          <p:attrName>style.visibility</p:attrName>
                                        </p:attrNameLst>
                                      </p:cBhvr>
                                      <p:to>
                                        <p:strVal val="visible"/>
                                      </p:to>
                                    </p:set>
                                    <p:animEffect transition="in" filter="fade">
                                      <p:cBhvr>
                                        <p:cTn id="26" dur="1"/>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9"/>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89" name="Google Shape;289;p39"/>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290" name="Google Shape;290;p39"/>
          <p:cNvSpPr txBox="1"/>
          <p:nvPr/>
        </p:nvSpPr>
        <p:spPr>
          <a:xfrm>
            <a:off x="-1149435" y="1060395"/>
            <a:ext cx="8735100" cy="1161600"/>
          </a:xfrm>
          <a:prstGeom prst="rect">
            <a:avLst/>
          </a:prstGeom>
          <a:noFill/>
          <a:ln>
            <a:noFill/>
          </a:ln>
        </p:spPr>
        <p:txBody>
          <a:bodyPr spcFirstLastPara="1" wrap="square" lIns="91425" tIns="45700" rIns="91425" bIns="45700" anchor="t" anchorCtr="0">
            <a:noAutofit/>
          </a:bodyPr>
          <a:lstStyle/>
          <a:p>
            <a:pPr lvl="0" algn="ctr"/>
            <a:r>
              <a:rPr lang="en-US" sz="36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Gini Coefficient </a:t>
            </a:r>
            <a:endParaRPr sz="3600" b="1" dirty="0">
              <a:solidFill>
                <a:srgbClr val="140400"/>
              </a:solidFill>
              <a:latin typeface="Times New Roman" panose="02020603050405020304" pitchFamily="18" charset="0"/>
              <a:ea typeface="Open Sans"/>
              <a:cs typeface="Times New Roman" panose="02020603050405020304" pitchFamily="18" charset="0"/>
              <a:sym typeface="Open Sans"/>
            </a:endParaRPr>
          </a:p>
        </p:txBody>
      </p:sp>
      <p:sp>
        <p:nvSpPr>
          <p:cNvPr id="291" name="Google Shape;291;p39"/>
          <p:cNvSpPr txBox="1"/>
          <p:nvPr/>
        </p:nvSpPr>
        <p:spPr>
          <a:xfrm>
            <a:off x="101600" y="1898587"/>
            <a:ext cx="7800092" cy="2387400"/>
          </a:xfrm>
          <a:prstGeom prst="rect">
            <a:avLst/>
          </a:prstGeom>
          <a:noFill/>
          <a:ln>
            <a:noFill/>
          </a:ln>
        </p:spPr>
        <p:txBody>
          <a:bodyPr spcFirstLastPara="1" wrap="square" lIns="91425" tIns="45700" rIns="91425" bIns="45700" anchor="t" anchorCtr="0">
            <a:noAutofit/>
          </a:bodyPr>
          <a:lstStyle/>
          <a:p>
            <a:pPr marR="0" lvl="0" rtl="0">
              <a:spcBef>
                <a:spcPts val="0"/>
              </a:spcBef>
              <a:spcAft>
                <a:spcPts val="0"/>
              </a:spcAft>
            </a:pPr>
            <a:r>
              <a:rPr lang="en-US" sz="24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N</a:t>
            </a:r>
            <a:r>
              <a:rPr lang="en-US" sz="2400" i="1" dirty="0">
                <a:solidFill>
                  <a:srgbClr val="140400"/>
                </a:solidFill>
                <a:latin typeface="Times New Roman" panose="02020603050405020304" pitchFamily="18" charset="0"/>
                <a:ea typeface="Open Sans SemiBold"/>
                <a:cs typeface="Times New Roman" panose="02020603050405020304" pitchFamily="18" charset="0"/>
                <a:sym typeface="Open Sans SemiBold"/>
              </a:rPr>
              <a:t>umerical </a:t>
            </a:r>
            <a:r>
              <a:rPr lang="en-US" sz="24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measure of </a:t>
            </a:r>
            <a:r>
              <a:rPr lang="en-US" sz="2400" i="1" dirty="0">
                <a:solidFill>
                  <a:srgbClr val="140400"/>
                </a:solidFill>
                <a:latin typeface="Times New Roman" panose="02020603050405020304" pitchFamily="18" charset="0"/>
                <a:ea typeface="Open Sans SemiBold"/>
                <a:cs typeface="Times New Roman" panose="02020603050405020304" pitchFamily="18" charset="0"/>
                <a:sym typeface="Open Sans SemiBold"/>
              </a:rPr>
              <a:t>income inequality </a:t>
            </a:r>
            <a:r>
              <a:rPr lang="en-US" sz="24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(between 0 and 1): </a:t>
            </a:r>
          </a:p>
          <a:p>
            <a:pPr marR="0" lvl="0" algn="ctr" rtl="0">
              <a:spcBef>
                <a:spcPts val="0"/>
              </a:spcBef>
              <a:spcAft>
                <a:spcPts val="0"/>
              </a:spcAft>
            </a:pPr>
            <a:endParaRPr lang="en-US" sz="3600" dirty="0">
              <a:solidFill>
                <a:srgbClr val="140400"/>
              </a:solidFill>
              <a:latin typeface="Times New Roman" panose="02020603050405020304" pitchFamily="18" charset="0"/>
              <a:ea typeface="Open Sans SemiBold"/>
              <a:cs typeface="Times New Roman" panose="02020603050405020304" pitchFamily="18" charset="0"/>
              <a:sym typeface="Open Sans SemiBold"/>
            </a:endParaRPr>
          </a:p>
          <a:p>
            <a:pPr marR="0" lvl="0" indent="457200" rtl="0">
              <a:spcBef>
                <a:spcPts val="0"/>
              </a:spcBef>
              <a:spcAft>
                <a:spcPts val="0"/>
              </a:spcAft>
              <a:buFont typeface="Wingdings" panose="05000000000000000000" pitchFamily="2" charset="2"/>
              <a:buChar char="§"/>
              <a:tabLst>
                <a:tab pos="568325" algn="l"/>
              </a:tabLst>
            </a:pPr>
            <a:r>
              <a:rPr lang="en-US" sz="36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 </a:t>
            </a:r>
            <a:r>
              <a:rPr lang="en-US" sz="2800" dirty="0">
                <a:solidFill>
                  <a:srgbClr val="140400"/>
                </a:solidFill>
                <a:latin typeface="Times New Roman" panose="02020603050405020304" pitchFamily="18" charset="0"/>
                <a:ea typeface="Open Sans SemiBold"/>
                <a:cs typeface="Times New Roman" panose="02020603050405020304" pitchFamily="18" charset="0"/>
                <a:sym typeface="Open Sans SemiBold"/>
              </a:rPr>
              <a:t>Ratio of the lens shaped area of the Lorenz 	Curve and the 45-degree line, to the total area 	below the 45-degree line.</a:t>
            </a:r>
            <a:endParaRPr sz="2800" dirty="0">
              <a:solidFill>
                <a:srgbClr val="140400"/>
              </a:solidFill>
              <a:latin typeface="Times New Roman" panose="02020603050405020304" pitchFamily="18" charset="0"/>
              <a:ea typeface="Open Sans SemiBold"/>
              <a:cs typeface="Times New Roman" panose="02020603050405020304" pitchFamily="18" charset="0"/>
              <a:sym typeface="Open Sans SemiBold"/>
            </a:endParaRPr>
          </a:p>
        </p:txBody>
      </p:sp>
      <p:sp>
        <p:nvSpPr>
          <p:cNvPr id="2" name="Rectangle 1"/>
          <p:cNvSpPr/>
          <p:nvPr/>
        </p:nvSpPr>
        <p:spPr>
          <a:xfrm>
            <a:off x="0" y="4930071"/>
            <a:ext cx="12192000" cy="738664"/>
          </a:xfrm>
          <a:prstGeom prst="rect">
            <a:avLst/>
          </a:prstGeom>
        </p:spPr>
        <p:txBody>
          <a:bodyPr wrap="square">
            <a:spAutoFit/>
          </a:bodyPr>
          <a:lstStyle/>
          <a:p>
            <a:pPr lvl="0">
              <a:buSzPts val="1100"/>
            </a:pPr>
            <a:r>
              <a:rPr lang="en-US" sz="2100" b="1" dirty="0">
                <a:latin typeface="Times New Roman" panose="02020603050405020304" pitchFamily="18" charset="0"/>
                <a:cs typeface="Times New Roman" panose="02020603050405020304" pitchFamily="18" charset="0"/>
              </a:rPr>
              <a:t>Gini Coefficient = 0 </a:t>
            </a:r>
            <a:r>
              <a:rPr lang="en-US" sz="2100" dirty="0">
                <a:latin typeface="Times New Roman" panose="02020603050405020304" pitchFamily="18" charset="0"/>
                <a:cs typeface="Times New Roman" panose="02020603050405020304" pitchFamily="18" charset="0"/>
              </a:rPr>
              <a:t>indicates a society that has zero income inequality (everyone earns the same income).   </a:t>
            </a:r>
            <a:r>
              <a:rPr lang="en-US" sz="2100" b="1" dirty="0">
                <a:latin typeface="Times New Roman" panose="02020603050405020304" pitchFamily="18" charset="0"/>
                <a:cs typeface="Times New Roman" panose="02020603050405020304" pitchFamily="18" charset="0"/>
              </a:rPr>
              <a:t>Gini Coefficient = 1 </a:t>
            </a:r>
            <a:r>
              <a:rPr lang="en-US" sz="2100" dirty="0">
                <a:latin typeface="Times New Roman" panose="02020603050405020304" pitchFamily="18" charset="0"/>
                <a:cs typeface="Times New Roman" panose="02020603050405020304" pitchFamily="18" charset="0"/>
              </a:rPr>
              <a:t>indicates a society where income is perfectly unequal (one person earns 100% of income</a:t>
            </a:r>
            <a:r>
              <a:rPr lang="en-US" sz="2100" dirty="0"/>
              <a:t>).</a:t>
            </a:r>
          </a:p>
        </p:txBody>
      </p:sp>
      <p:cxnSp>
        <p:nvCxnSpPr>
          <p:cNvPr id="9" name="Google Shape;230;p32"/>
          <p:cNvCxnSpPr/>
          <p:nvPr/>
        </p:nvCxnSpPr>
        <p:spPr>
          <a:xfrm>
            <a:off x="880155" y="1778089"/>
            <a:ext cx="4249200" cy="0"/>
          </a:xfrm>
          <a:prstGeom prst="straightConnector1">
            <a:avLst/>
          </a:prstGeom>
          <a:noFill/>
          <a:ln w="28575" cap="flat" cmpd="sng">
            <a:solidFill>
              <a:srgbClr val="CC0000"/>
            </a:solidFill>
            <a:prstDash val="solid"/>
            <a:miter lim="800000"/>
            <a:headEnd type="none" w="sm" len="sm"/>
            <a:tailEnd type="none" w="sm" len="sm"/>
          </a:ln>
        </p:spPr>
      </p:cxnSp>
      <p:pic>
        <p:nvPicPr>
          <p:cNvPr id="4" name="Picture 3">
            <a:extLst>
              <a:ext uri="{FF2B5EF4-FFF2-40B4-BE49-F238E27FC236}">
                <a16:creationId xmlns:a16="http://schemas.microsoft.com/office/drawing/2014/main" id="{DC56BC0A-4A7A-96B1-91DF-6DDF15BB385C}"/>
              </a:ext>
            </a:extLst>
          </p:cNvPr>
          <p:cNvPicPr>
            <a:picLocks noChangeAspect="1"/>
          </p:cNvPicPr>
          <p:nvPr/>
        </p:nvPicPr>
        <p:blipFill>
          <a:blip r:embed="rId3"/>
          <a:stretch>
            <a:fillRect/>
          </a:stretch>
        </p:blipFill>
        <p:spPr>
          <a:xfrm>
            <a:off x="8046181" y="1035665"/>
            <a:ext cx="4145819" cy="32503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1"/>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17" name="Google Shape;317;p41"/>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318" name="Google Shape;318;p41"/>
          <p:cNvSpPr txBox="1"/>
          <p:nvPr/>
        </p:nvSpPr>
        <p:spPr>
          <a:xfrm>
            <a:off x="261257" y="1274523"/>
            <a:ext cx="11669486" cy="33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FYI</a:t>
            </a:r>
          </a:p>
          <a:p>
            <a:pPr marL="0" lvl="0" indent="0" algn="ctr" rtl="0">
              <a:spcBef>
                <a:spcPts val="0"/>
              </a:spcBef>
              <a:spcAft>
                <a:spcPts val="0"/>
              </a:spcAft>
              <a:buNone/>
            </a:pPr>
            <a:endParaRPr lang="en-US" sz="4400" dirty="0">
              <a:solidFill>
                <a:srgbClr val="CC0000"/>
              </a:solidFill>
              <a:latin typeface="Times New Roman" panose="02020603050405020304" pitchFamily="18" charset="0"/>
              <a:ea typeface="Open Sans ExtraBold"/>
              <a:cs typeface="Times New Roman" panose="02020603050405020304" pitchFamily="18" charset="0"/>
              <a:sym typeface="Open Sans ExtraBold"/>
            </a:endParaRPr>
          </a:p>
          <a:p>
            <a:pPr marL="0" lvl="0" indent="0" algn="ctr" rtl="0">
              <a:spcBef>
                <a:spcPts val="0"/>
              </a:spcBef>
              <a:spcAft>
                <a:spcPts val="0"/>
              </a:spcAft>
              <a:buNone/>
            </a:pPr>
            <a:r>
              <a:rPr lang="en-US" sz="3000"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A GINI COEFFICIENT DOES </a:t>
            </a:r>
            <a:r>
              <a:rPr lang="en-US" sz="3000" b="1" i="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NOT</a:t>
            </a:r>
            <a:r>
              <a:rPr lang="en-US" sz="30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 </a:t>
            </a:r>
            <a:r>
              <a:rPr lang="en-US" sz="3000"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MEASURE                                QUALITY OF LIFE (</a:t>
            </a:r>
            <a:r>
              <a:rPr lang="en-US" sz="3000" i="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QOL</a:t>
            </a:r>
            <a:r>
              <a:rPr lang="en-US" sz="3000"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  </a:t>
            </a:r>
          </a:p>
          <a:p>
            <a:pPr marL="0" lvl="0" indent="0" algn="ctr" rtl="0">
              <a:spcBef>
                <a:spcPts val="0"/>
              </a:spcBef>
              <a:spcAft>
                <a:spcPts val="0"/>
              </a:spcAft>
              <a:buNone/>
            </a:pPr>
            <a:r>
              <a:rPr lang="en-US" sz="3000"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                                                                 </a:t>
            </a:r>
          </a:p>
          <a:p>
            <a:pPr marL="0" lvl="0" indent="0" algn="ctr" rtl="0">
              <a:spcBef>
                <a:spcPts val="0"/>
              </a:spcBef>
              <a:spcAft>
                <a:spcPts val="0"/>
              </a:spcAft>
              <a:buNone/>
            </a:pPr>
            <a:r>
              <a:rPr lang="en-US" sz="3000"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IT MEASURES </a:t>
            </a:r>
            <a:r>
              <a:rPr lang="en-US" sz="30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INCOME INEQUALITY</a:t>
            </a:r>
            <a:endParaRPr sz="3000" b="1" dirty="0">
              <a:solidFill>
                <a:srgbClr val="CC0000"/>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2" name="Google Shape;230;p32">
            <a:extLst>
              <a:ext uri="{FF2B5EF4-FFF2-40B4-BE49-F238E27FC236}">
                <a16:creationId xmlns:a16="http://schemas.microsoft.com/office/drawing/2014/main" id="{F03EF5A5-A159-64BF-75B3-15E5827864DD}"/>
              </a:ext>
            </a:extLst>
          </p:cNvPr>
          <p:cNvCxnSpPr/>
          <p:nvPr/>
        </p:nvCxnSpPr>
        <p:spPr>
          <a:xfrm>
            <a:off x="3971400" y="2154009"/>
            <a:ext cx="4249200" cy="0"/>
          </a:xfrm>
          <a:prstGeom prst="straightConnector1">
            <a:avLst/>
          </a:prstGeom>
          <a:noFill/>
          <a:ln w="28575" cap="flat" cmpd="sng">
            <a:solidFill>
              <a:srgbClr val="CC0000"/>
            </a:solidFill>
            <a:prstDash val="solid"/>
            <a:miter lim="8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2"/>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24" name="Google Shape;324;p42"/>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graphicFrame>
        <p:nvGraphicFramePr>
          <p:cNvPr id="325" name="Google Shape;325;p42"/>
          <p:cNvGraphicFramePr/>
          <p:nvPr>
            <p:extLst>
              <p:ext uri="{D42A27DB-BD31-4B8C-83A1-F6EECF244321}">
                <p14:modId xmlns:p14="http://schemas.microsoft.com/office/powerpoint/2010/main" val="833480809"/>
              </p:ext>
            </p:extLst>
          </p:nvPr>
        </p:nvGraphicFramePr>
        <p:xfrm>
          <a:off x="107850" y="1755853"/>
          <a:ext cx="11976300" cy="3500850"/>
        </p:xfrm>
        <a:graphic>
          <a:graphicData uri="http://schemas.openxmlformats.org/drawingml/2006/table">
            <a:tbl>
              <a:tblPr>
                <a:noFill/>
                <a:tableStyleId>{E5649F5A-2845-4EC4-B4C9-2D93E44C1B7D}</a:tableStyleId>
              </a:tblPr>
              <a:tblGrid>
                <a:gridCol w="3156300">
                  <a:extLst>
                    <a:ext uri="{9D8B030D-6E8A-4147-A177-3AD203B41FA5}">
                      <a16:colId xmlns:a16="http://schemas.microsoft.com/office/drawing/2014/main" val="20000"/>
                    </a:ext>
                  </a:extLst>
                </a:gridCol>
                <a:gridCol w="1439750">
                  <a:extLst>
                    <a:ext uri="{9D8B030D-6E8A-4147-A177-3AD203B41FA5}">
                      <a16:colId xmlns:a16="http://schemas.microsoft.com/office/drawing/2014/main" val="20001"/>
                    </a:ext>
                  </a:extLst>
                </a:gridCol>
                <a:gridCol w="1491750">
                  <a:extLst>
                    <a:ext uri="{9D8B030D-6E8A-4147-A177-3AD203B41FA5}">
                      <a16:colId xmlns:a16="http://schemas.microsoft.com/office/drawing/2014/main" val="20002"/>
                    </a:ext>
                  </a:extLst>
                </a:gridCol>
                <a:gridCol w="1476175">
                  <a:extLst>
                    <a:ext uri="{9D8B030D-6E8A-4147-A177-3AD203B41FA5}">
                      <a16:colId xmlns:a16="http://schemas.microsoft.com/office/drawing/2014/main" val="20003"/>
                    </a:ext>
                  </a:extLst>
                </a:gridCol>
                <a:gridCol w="1492475">
                  <a:extLst>
                    <a:ext uri="{9D8B030D-6E8A-4147-A177-3AD203B41FA5}">
                      <a16:colId xmlns:a16="http://schemas.microsoft.com/office/drawing/2014/main" val="20004"/>
                    </a:ext>
                  </a:extLst>
                </a:gridCol>
                <a:gridCol w="1459925">
                  <a:extLst>
                    <a:ext uri="{9D8B030D-6E8A-4147-A177-3AD203B41FA5}">
                      <a16:colId xmlns:a16="http://schemas.microsoft.com/office/drawing/2014/main" val="20005"/>
                    </a:ext>
                  </a:extLst>
                </a:gridCol>
                <a:gridCol w="1459925">
                  <a:extLst>
                    <a:ext uri="{9D8B030D-6E8A-4147-A177-3AD203B41FA5}">
                      <a16:colId xmlns:a16="http://schemas.microsoft.com/office/drawing/2014/main" val="20006"/>
                    </a:ext>
                  </a:extLst>
                </a:gridCol>
              </a:tblGrid>
              <a:tr h="834675">
                <a:tc>
                  <a:txBody>
                    <a:bodyPr/>
                    <a:lstStyle/>
                    <a:p>
                      <a:pPr marL="0" lvl="0" indent="0" algn="ctr" rtl="0">
                        <a:spcBef>
                          <a:spcPts val="0"/>
                        </a:spcBef>
                        <a:spcAft>
                          <a:spcPts val="0"/>
                        </a:spcAft>
                        <a:buNone/>
                      </a:pPr>
                      <a:r>
                        <a:rPr lang="en-US" sz="2500" b="1">
                          <a:latin typeface="Times New Roman" panose="02020603050405020304" pitchFamily="18" charset="0"/>
                          <a:ea typeface="Open Sans"/>
                          <a:cs typeface="Times New Roman" panose="02020603050405020304" pitchFamily="18" charset="0"/>
                          <a:sym typeface="Open Sans"/>
                        </a:rPr>
                        <a:t>Year</a:t>
                      </a:r>
                      <a:endParaRPr sz="2500" b="1">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1967</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1976</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1986</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solidFill>
                            <a:schemeClr val="dk1"/>
                          </a:solidFill>
                          <a:latin typeface="Times New Roman" panose="02020603050405020304" pitchFamily="18" charset="0"/>
                          <a:ea typeface="Open Sans SemiBold"/>
                          <a:cs typeface="Times New Roman" panose="02020603050405020304" pitchFamily="18" charset="0"/>
                          <a:sym typeface="Open Sans SemiBold"/>
                        </a:rPr>
                        <a:t>1996</a:t>
                      </a:r>
                      <a:endParaRPr sz="250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solidFill>
                            <a:schemeClr val="dk1"/>
                          </a:solidFill>
                          <a:latin typeface="Times New Roman" panose="02020603050405020304" pitchFamily="18" charset="0"/>
                          <a:ea typeface="Open Sans SemiBold"/>
                          <a:cs typeface="Times New Roman" panose="02020603050405020304" pitchFamily="18" charset="0"/>
                          <a:sym typeface="Open Sans SemiBold"/>
                        </a:rPr>
                        <a:t>2006</a:t>
                      </a:r>
                      <a:endParaRPr sz="250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solidFill>
                            <a:schemeClr val="dk1"/>
                          </a:solidFill>
                          <a:latin typeface="Times New Roman" panose="02020603050405020304" pitchFamily="18" charset="0"/>
                          <a:ea typeface="Open Sans SemiBold"/>
                          <a:cs typeface="Times New Roman" panose="02020603050405020304" pitchFamily="18" charset="0"/>
                          <a:sym typeface="Open Sans SemiBold"/>
                        </a:rPr>
                        <a:t>2016</a:t>
                      </a:r>
                      <a:endParaRPr sz="250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776475">
                <a:tc>
                  <a:txBody>
                    <a:bodyPr/>
                    <a:lstStyle/>
                    <a:p>
                      <a:pPr marL="0" lvl="0" indent="0" algn="ctr" rtl="0">
                        <a:spcBef>
                          <a:spcPts val="0"/>
                        </a:spcBef>
                        <a:spcAft>
                          <a:spcPts val="0"/>
                        </a:spcAft>
                        <a:buNone/>
                      </a:pPr>
                      <a:r>
                        <a:rPr lang="en-US" sz="2500" b="1">
                          <a:latin typeface="Times New Roman" panose="02020603050405020304" pitchFamily="18" charset="0"/>
                          <a:ea typeface="Open Sans"/>
                          <a:cs typeface="Times New Roman" panose="02020603050405020304" pitchFamily="18" charset="0"/>
                          <a:sym typeface="Open Sans"/>
                        </a:rPr>
                        <a:t>Gini Coefficient</a:t>
                      </a:r>
                      <a:endParaRPr sz="2500" b="1">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.397</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.398</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.425</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.455</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.470</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dirty="0">
                          <a:latin typeface="Times New Roman" panose="02020603050405020304" pitchFamily="18" charset="0"/>
                          <a:ea typeface="Open Sans SemiBold"/>
                          <a:cs typeface="Times New Roman" panose="02020603050405020304" pitchFamily="18" charset="0"/>
                          <a:sym typeface="Open Sans SemiBold"/>
                        </a:rPr>
                        <a:t>.481</a:t>
                      </a:r>
                      <a:endParaRPr sz="2500" dirty="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701125">
                <a:tc>
                  <a:txBody>
                    <a:bodyPr/>
                    <a:lstStyle/>
                    <a:p>
                      <a:pPr marL="0" lvl="0" indent="0" algn="ctr" rtl="0">
                        <a:spcBef>
                          <a:spcPts val="0"/>
                        </a:spcBef>
                        <a:spcAft>
                          <a:spcPts val="0"/>
                        </a:spcAft>
                        <a:buNone/>
                      </a:pPr>
                      <a:r>
                        <a:rPr lang="en-US" sz="2500" b="1">
                          <a:latin typeface="Times New Roman" panose="02020603050405020304" pitchFamily="18" charset="0"/>
                          <a:ea typeface="Open Sans"/>
                          <a:cs typeface="Times New Roman" panose="02020603050405020304" pitchFamily="18" charset="0"/>
                          <a:sym typeface="Open Sans"/>
                        </a:rPr>
                        <a:t>Median Household Income</a:t>
                      </a:r>
                      <a:endParaRPr sz="2500" b="1">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$44,895</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$48,673</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$52,068</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$54,105</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$57,379</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$59,039</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701125">
                <a:tc>
                  <a:txBody>
                    <a:bodyPr/>
                    <a:lstStyle/>
                    <a:p>
                      <a:pPr marL="0" lvl="0" indent="0" algn="ctr" rtl="0">
                        <a:spcBef>
                          <a:spcPts val="0"/>
                        </a:spcBef>
                        <a:spcAft>
                          <a:spcPts val="0"/>
                        </a:spcAft>
                        <a:buNone/>
                      </a:pPr>
                      <a:r>
                        <a:rPr lang="en-US" sz="2500" b="1">
                          <a:latin typeface="Times New Roman" panose="02020603050405020304" pitchFamily="18" charset="0"/>
                          <a:ea typeface="Open Sans"/>
                          <a:cs typeface="Times New Roman" panose="02020603050405020304" pitchFamily="18" charset="0"/>
                          <a:sym typeface="Open Sans"/>
                        </a:rPr>
                        <a:t>Mean Household Income</a:t>
                      </a:r>
                      <a:endParaRPr sz="2500" b="1">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$50,213</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$57,252</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$64,328</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$71,836</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a:latin typeface="Times New Roman" panose="02020603050405020304" pitchFamily="18" charset="0"/>
                          <a:ea typeface="Open Sans SemiBold"/>
                          <a:cs typeface="Times New Roman" panose="02020603050405020304" pitchFamily="18" charset="0"/>
                          <a:sym typeface="Open Sans SemiBold"/>
                        </a:rPr>
                        <a:t>$79,246</a:t>
                      </a:r>
                      <a:endParaRPr sz="250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tc>
                  <a:txBody>
                    <a:bodyPr/>
                    <a:lstStyle/>
                    <a:p>
                      <a:pPr marL="0" lvl="0" indent="0" algn="ctr" rtl="0">
                        <a:spcBef>
                          <a:spcPts val="0"/>
                        </a:spcBef>
                        <a:spcAft>
                          <a:spcPts val="0"/>
                        </a:spcAft>
                        <a:buNone/>
                      </a:pPr>
                      <a:r>
                        <a:rPr lang="en-US" sz="2500" dirty="0">
                          <a:latin typeface="Times New Roman" panose="02020603050405020304" pitchFamily="18" charset="0"/>
                          <a:ea typeface="Open Sans SemiBold"/>
                          <a:cs typeface="Times New Roman" panose="02020603050405020304" pitchFamily="18" charset="0"/>
                          <a:sym typeface="Open Sans SemiBold"/>
                        </a:rPr>
                        <a:t>$86,143</a:t>
                      </a:r>
                      <a:endParaRPr sz="2500" dirty="0">
                        <a:latin typeface="Times New Roman" panose="02020603050405020304" pitchFamily="18" charset="0"/>
                        <a:ea typeface="Open Sans SemiBold"/>
                        <a:cs typeface="Times New Roman" panose="02020603050405020304" pitchFamily="18" charset="0"/>
                        <a:sym typeface="Open Sans SemiBold"/>
                      </a:endParaRPr>
                    </a:p>
                  </a:txBody>
                  <a:tcPr marL="91425" marR="91425" marT="91425" marB="91425" anchor="ctr">
                    <a:lnL w="19050" cap="flat" cmpd="sng">
                      <a:solidFill>
                        <a:srgbClr val="434343"/>
                      </a:solidFill>
                      <a:prstDash val="solid"/>
                      <a:round/>
                      <a:headEnd type="none" w="sm" len="sm"/>
                      <a:tailEnd type="none" w="sm" len="sm"/>
                    </a:lnL>
                    <a:lnR w="19050" cap="flat" cmpd="sng">
                      <a:solidFill>
                        <a:srgbClr val="434343"/>
                      </a:solidFill>
                      <a:prstDash val="solid"/>
                      <a:round/>
                      <a:headEnd type="none" w="sm" len="sm"/>
                      <a:tailEnd type="none" w="sm" len="sm"/>
                    </a:lnR>
                    <a:lnT w="19050" cap="flat" cmpd="sng">
                      <a:solidFill>
                        <a:srgbClr val="434343"/>
                      </a:solidFill>
                      <a:prstDash val="solid"/>
                      <a:round/>
                      <a:headEnd type="none" w="sm" len="sm"/>
                      <a:tailEnd type="none" w="sm" len="sm"/>
                    </a:lnT>
                    <a:lnB w="19050"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26" name="Google Shape;326;p42"/>
          <p:cNvSpPr txBox="1"/>
          <p:nvPr/>
        </p:nvSpPr>
        <p:spPr>
          <a:xfrm>
            <a:off x="357750" y="889753"/>
            <a:ext cx="11476500" cy="86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Gini Coefficient &amp; Average Income in U.S. </a:t>
            </a:r>
            <a:endParaRPr sz="4000" b="1" dirty="0">
              <a:latin typeface="Times New Roman" panose="02020603050405020304" pitchFamily="18" charset="0"/>
              <a:ea typeface="Open Sans"/>
              <a:cs typeface="Times New Roman" panose="02020603050405020304" pitchFamily="18" charset="0"/>
              <a:sym typeface="Open Sans"/>
            </a:endParaRPr>
          </a:p>
        </p:txBody>
      </p:sp>
      <p:sp>
        <p:nvSpPr>
          <p:cNvPr id="2" name="TextBox 1"/>
          <p:cNvSpPr txBox="1"/>
          <p:nvPr/>
        </p:nvSpPr>
        <p:spPr>
          <a:xfrm>
            <a:off x="107850" y="5284014"/>
            <a:ext cx="12084150" cy="707886"/>
          </a:xfrm>
          <a:prstGeom prst="rect">
            <a:avLst/>
          </a:prstGeom>
          <a:noFill/>
        </p:spPr>
        <p:txBody>
          <a:bodyPr wrap="square" rtlCol="0">
            <a:spAutoFit/>
          </a:bodyPr>
          <a:lstStyle/>
          <a:p>
            <a:pPr>
              <a:tabLst>
                <a:tab pos="690563" algn="l"/>
              </a:tabLst>
            </a:pPr>
            <a:r>
              <a:rPr lang="en-US" sz="2000" b="1" dirty="0">
                <a:latin typeface="Times New Roman" panose="02020603050405020304" pitchFamily="18" charset="0"/>
                <a:cs typeface="Times New Roman" panose="02020603050405020304" pitchFamily="18" charset="0"/>
              </a:rPr>
              <a:t>Note: </a:t>
            </a:r>
            <a:r>
              <a:rPr lang="en-US" sz="2000" dirty="0">
                <a:latin typeface="Times New Roman" panose="02020603050405020304" pitchFamily="18" charset="0"/>
                <a:cs typeface="Times New Roman" panose="02020603050405020304" pitchFamily="18" charset="0"/>
              </a:rPr>
              <a:t>		Gini coefficient becomes closer to 1 as it rises between </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67–</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16, thereby indicating that society’s income is 			becoming more and more unequal.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t>17</a:t>
            </a:fld>
            <a:endParaRPr lang="en-US" dirty="0"/>
          </a:p>
        </p:txBody>
      </p:sp>
      <p:pic>
        <p:nvPicPr>
          <p:cNvPr id="3" name="Picture 2"/>
          <p:cNvPicPr>
            <a:picLocks noChangeAspect="1"/>
          </p:cNvPicPr>
          <p:nvPr/>
        </p:nvPicPr>
        <p:blipFill rotWithShape="1">
          <a:blip r:embed="rId2"/>
          <a:srcRect b="4811"/>
          <a:stretch/>
        </p:blipFill>
        <p:spPr>
          <a:xfrm>
            <a:off x="0" y="814646"/>
            <a:ext cx="5719156" cy="5029201"/>
          </a:xfrm>
          <a:prstGeom prst="rect">
            <a:avLst/>
          </a:prstGeom>
        </p:spPr>
      </p:pic>
      <p:sp>
        <p:nvSpPr>
          <p:cNvPr id="4" name="Rectangle 3"/>
          <p:cNvSpPr/>
          <p:nvPr/>
        </p:nvSpPr>
        <p:spPr>
          <a:xfrm>
            <a:off x="5719156" y="734286"/>
            <a:ext cx="6410546" cy="5201424"/>
          </a:xfrm>
          <a:prstGeom prst="rect">
            <a:avLst/>
          </a:prstGeom>
        </p:spPr>
        <p:txBody>
          <a:bodyPr wrap="square">
            <a:spAutoFit/>
          </a:bodyPr>
          <a:lstStyle/>
          <a:p>
            <a:pPr marL="457200" indent="-457200">
              <a:buClr>
                <a:srgbClr val="C00000"/>
              </a:buClr>
              <a:buFont typeface="Wingdings" panose="05000000000000000000" pitchFamily="2" charset="2"/>
              <a:buChar char="§"/>
            </a:pPr>
            <a:r>
              <a:rPr lang="en-US" sz="30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Perfect equality</a:t>
            </a:r>
            <a:r>
              <a:rPr lang="en-US" sz="3000" b="1" dirty="0">
                <a:solidFill>
                  <a:srgbClr val="00B0F0"/>
                </a:solidFill>
                <a:latin typeface="Times New Roman" panose="02020603050405020304" pitchFamily="18" charset="0"/>
                <a:ea typeface="Open Sans ExtraBold"/>
                <a:cs typeface="Times New Roman" panose="02020603050405020304" pitchFamily="18" charset="0"/>
              </a:rPr>
              <a:t> </a:t>
            </a:r>
            <a:r>
              <a:rPr lang="en-US" sz="3000" dirty="0">
                <a:solidFill>
                  <a:srgbClr val="000000"/>
                </a:solidFill>
                <a:latin typeface="Times New Roman" panose="02020603050405020304" pitchFamily="18" charset="0"/>
                <a:cs typeface="Times New Roman" panose="02020603050405020304" pitchFamily="18" charset="0"/>
              </a:rPr>
              <a:t>would be where 60% of the population gain 60% of national income. </a:t>
            </a:r>
          </a:p>
          <a:p>
            <a:pPr marL="457200" indent="-457200">
              <a:buClr>
                <a:srgbClr val="C00000"/>
              </a:buClr>
              <a:buFont typeface="Wingdings" panose="05000000000000000000" pitchFamily="2" charset="2"/>
              <a:buChar char="§"/>
            </a:pPr>
            <a:r>
              <a:rPr lang="en-US" sz="3000" dirty="0">
                <a:solidFill>
                  <a:srgbClr val="000000"/>
                </a:solidFill>
                <a:latin typeface="Times New Roman" panose="02020603050405020304" pitchFamily="18" charset="0"/>
                <a:cs typeface="Times New Roman" panose="02020603050405020304" pitchFamily="18" charset="0"/>
              </a:rPr>
              <a:t>In this situation 60% of the population gain only 20% of the income, </a:t>
            </a:r>
            <a:r>
              <a:rPr lang="en-US" sz="3000" dirty="0">
                <a:latin typeface="Times New Roman" panose="02020603050405020304" pitchFamily="18" charset="0"/>
                <a:cs typeface="Times New Roman" panose="02020603050405020304" pitchFamily="18" charset="0"/>
              </a:rPr>
              <a:t>so the </a:t>
            </a:r>
            <a:r>
              <a:rPr lang="en-US" sz="3000" dirty="0">
                <a:solidFill>
                  <a:srgbClr val="000000"/>
                </a:solidFill>
                <a:latin typeface="Times New Roman" panose="02020603050405020304" pitchFamily="18" charset="0"/>
                <a:cs typeface="Times New Roman" panose="02020603050405020304" pitchFamily="18" charset="0"/>
              </a:rPr>
              <a:t>Lorenz Curve falls short of the line of perfectly equal distribution of income.</a:t>
            </a:r>
          </a:p>
          <a:p>
            <a:pPr marL="457200" indent="-457200">
              <a:buClr>
                <a:srgbClr val="C00000"/>
              </a:buClr>
              <a:buFont typeface="Wingdings" panose="05000000000000000000" pitchFamily="2" charset="2"/>
              <a:buChar char="§"/>
            </a:pPr>
            <a:r>
              <a:rPr lang="en-US" sz="3000" dirty="0">
                <a:solidFill>
                  <a:srgbClr val="000000"/>
                </a:solidFill>
                <a:latin typeface="Times New Roman" panose="02020603050405020304" pitchFamily="18" charset="0"/>
                <a:cs typeface="Times New Roman" panose="02020603050405020304" pitchFamily="18" charset="0"/>
              </a:rPr>
              <a:t>The further the Lorenz curve is from the 45° line, the less equal is the distribution of income</a:t>
            </a:r>
            <a:r>
              <a:rPr lang="en-US" sz="3200" dirty="0">
                <a:solidFill>
                  <a:srgbClr val="000000"/>
                </a:solidFill>
                <a:latin typeface="Times New Roman" panose="02020603050405020304" pitchFamily="18" charset="0"/>
                <a:cs typeface="Times New Roman" panose="02020603050405020304" pitchFamily="18" charset="0"/>
              </a:rPr>
              <a:t>.</a:t>
            </a:r>
          </a:p>
        </p:txBody>
      </p:sp>
      <p:sp>
        <p:nvSpPr>
          <p:cNvPr id="7" name="Google Shape;298;p40"/>
          <p:cNvSpPr/>
          <p:nvPr/>
        </p:nvSpPr>
        <p:spPr>
          <a:xfrm>
            <a:off x="418765" y="61296"/>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8" name="Google Shape;297;p40"/>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296337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arn(inVertical)">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t>18</a:t>
            </a:fld>
            <a:endParaRPr lang="en-US" dirty="0"/>
          </a:p>
        </p:txBody>
      </p:sp>
      <p:sp>
        <p:nvSpPr>
          <p:cNvPr id="7" name="Google Shape;298;p40"/>
          <p:cNvSpPr/>
          <p:nvPr/>
        </p:nvSpPr>
        <p:spPr>
          <a:xfrm>
            <a:off x="418765" y="61296"/>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8" name="Google Shape;297;p40"/>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5" name="Picture 4" descr="A diagram of a percentage of household&#10;&#10;Description automatically generated">
            <a:extLst>
              <a:ext uri="{FF2B5EF4-FFF2-40B4-BE49-F238E27FC236}">
                <a16:creationId xmlns:a16="http://schemas.microsoft.com/office/drawing/2014/main" id="{5D35D8CB-936A-EB4A-09BC-FB30F78FDE2A}"/>
              </a:ext>
            </a:extLst>
          </p:cNvPr>
          <p:cNvPicPr>
            <a:picLocks noChangeAspect="1"/>
          </p:cNvPicPr>
          <p:nvPr/>
        </p:nvPicPr>
        <p:blipFill>
          <a:blip r:embed="rId2"/>
          <a:stretch>
            <a:fillRect/>
          </a:stretch>
        </p:blipFill>
        <p:spPr>
          <a:xfrm>
            <a:off x="588884" y="1380296"/>
            <a:ext cx="4182507" cy="3558046"/>
          </a:xfrm>
          <a:prstGeom prst="rect">
            <a:avLst/>
          </a:prstGeom>
        </p:spPr>
      </p:pic>
      <p:sp>
        <p:nvSpPr>
          <p:cNvPr id="9" name="TextBox 8">
            <a:extLst>
              <a:ext uri="{FF2B5EF4-FFF2-40B4-BE49-F238E27FC236}">
                <a16:creationId xmlns:a16="http://schemas.microsoft.com/office/drawing/2014/main" id="{49E93FCB-2976-FDAC-D2C3-1DA0C3920B40}"/>
              </a:ext>
            </a:extLst>
          </p:cNvPr>
          <p:cNvSpPr txBox="1"/>
          <p:nvPr/>
        </p:nvSpPr>
        <p:spPr>
          <a:xfrm>
            <a:off x="5248910" y="1174310"/>
            <a:ext cx="6723380" cy="4321376"/>
          </a:xfrm>
          <a:prstGeom prst="rect">
            <a:avLst/>
          </a:prstGeom>
          <a:noFill/>
        </p:spPr>
        <p:txBody>
          <a:bodyPr wrap="square">
            <a:spAutoFit/>
          </a:bodyPr>
          <a:lstStyle/>
          <a:p>
            <a:pPr marR="0" lvl="0">
              <a:lnSpc>
                <a:spcPct val="107000"/>
              </a:lnSpc>
              <a:spcBef>
                <a:spcPts val="0"/>
              </a:spcBef>
              <a:spcAft>
                <a:spcPts val="0"/>
              </a:spcAft>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Refer to the graph. If the Lorenz curve shifted from (d) to (b), then the Gini ratio and the degree of income inequality would:</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lvl="0" indent="-514350">
              <a:lnSpc>
                <a:spcPct val="107000"/>
              </a:lnSpc>
              <a:spcBef>
                <a:spcPts val="0"/>
              </a:spcBef>
              <a:spcAft>
                <a:spcPts val="0"/>
              </a:spcAft>
              <a:buFont typeface="+mj-lt"/>
              <a:buAutoNum type="alphaUcPeriod"/>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Increase</a:t>
            </a:r>
            <a:endParaRPr lang="en-US" sz="2800" kern="100" dirty="0">
              <a:latin typeface="Calibri" panose="020F0502020204030204" pitchFamily="34" charset="0"/>
              <a:ea typeface="Calibri" panose="020F0502020204030204" pitchFamily="34" charset="0"/>
              <a:cs typeface="Times New Roman" panose="02020603050405020304" pitchFamily="18" charset="0"/>
            </a:endParaRPr>
          </a:p>
          <a:p>
            <a:pPr marL="514350" marR="0" lvl="0" indent="-514350">
              <a:lnSpc>
                <a:spcPct val="107000"/>
              </a:lnSpc>
              <a:spcBef>
                <a:spcPts val="0"/>
              </a:spcBef>
              <a:spcAft>
                <a:spcPts val="0"/>
              </a:spcAft>
              <a:buFont typeface="+mj-lt"/>
              <a:buAutoNum type="alphaUcPeriod"/>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Decrease</a:t>
            </a:r>
            <a:endParaRPr lang="en-US" sz="2800" kern="100" dirty="0">
              <a:latin typeface="Calibri" panose="020F0502020204030204" pitchFamily="34" charset="0"/>
              <a:ea typeface="Calibri" panose="020F0502020204030204" pitchFamily="34" charset="0"/>
              <a:cs typeface="Times New Roman" panose="02020603050405020304" pitchFamily="18" charset="0"/>
            </a:endParaRPr>
          </a:p>
          <a:p>
            <a:pPr marL="514350" marR="0" lvl="0" indent="-514350">
              <a:lnSpc>
                <a:spcPct val="107000"/>
              </a:lnSpc>
              <a:spcBef>
                <a:spcPts val="0"/>
              </a:spcBef>
              <a:spcAft>
                <a:spcPts val="0"/>
              </a:spcAft>
              <a:buFont typeface="+mj-lt"/>
              <a:buAutoNum type="alphaUcPeriod"/>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Remain the same.</a:t>
            </a:r>
            <a:endParaRPr lang="en-US" sz="2800" kern="100" dirty="0">
              <a:latin typeface="Calibri" panose="020F0502020204030204" pitchFamily="34" charset="0"/>
              <a:ea typeface="Calibri" panose="020F0502020204030204" pitchFamily="34" charset="0"/>
              <a:cs typeface="Times New Roman" panose="02020603050405020304" pitchFamily="18" charset="0"/>
            </a:endParaRPr>
          </a:p>
          <a:p>
            <a:pPr marL="514350" marR="0" lvl="0" indent="-514350">
              <a:lnSpc>
                <a:spcPct val="107000"/>
              </a:lnSpc>
              <a:spcBef>
                <a:spcPts val="0"/>
              </a:spcBef>
              <a:spcAft>
                <a:spcPts val="0"/>
              </a:spcAft>
              <a:buFont typeface="+mj-lt"/>
              <a:buAutoNum type="alphaUcPeriod"/>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All of the above                                                                  </a:t>
            </a:r>
          </a:p>
          <a:p>
            <a:pPr marR="0" lvl="0">
              <a:lnSpc>
                <a:spcPct val="107000"/>
              </a:lnSpc>
              <a:spcBef>
                <a:spcPts val="0"/>
              </a:spcBef>
              <a:spcAft>
                <a:spcPts val="800"/>
              </a:spcAft>
            </a:pP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R="0" lvl="0" defTabSz="509588">
              <a:lnSpc>
                <a:spcPct val="107000"/>
              </a:lnSpc>
              <a:spcBef>
                <a:spcPts val="0"/>
              </a:spcBef>
              <a:spcAft>
                <a:spcPts val="800"/>
              </a:spcAft>
            </a:pPr>
            <a:r>
              <a:rPr lang="en-US" sz="2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Answer: B</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776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anim calcmode="lin" valueType="num">
                                      <p:cBhvr additive="base">
                                        <p:cTn id="7"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3" name="Google Shape;563;p69"/>
          <p:cNvSpPr txBox="1"/>
          <p:nvPr/>
        </p:nvSpPr>
        <p:spPr>
          <a:xfrm>
            <a:off x="27764" y="1063600"/>
            <a:ext cx="12192000" cy="142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28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Suppose that the Lorenz Curve for the U.S. in 2018 lies completely below the Lorenz Curve for Sweden in 2018. This implies that:</a:t>
            </a:r>
            <a:endParaRPr sz="2800" b="1" dirty="0">
              <a:solidFill>
                <a:srgbClr val="E82424"/>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564" name="Google Shape;564;p69"/>
          <p:cNvSpPr/>
          <p:nvPr/>
        </p:nvSpPr>
        <p:spPr>
          <a:xfrm>
            <a:off x="803867" y="2399400"/>
            <a:ext cx="5200500" cy="2100000"/>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65" name="Google Shape;565;p69"/>
          <p:cNvSpPr/>
          <p:nvPr/>
        </p:nvSpPr>
        <p:spPr>
          <a:xfrm>
            <a:off x="803867" y="4601283"/>
            <a:ext cx="5200500" cy="2100000"/>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66" name="Google Shape;566;p69"/>
          <p:cNvSpPr/>
          <p:nvPr/>
        </p:nvSpPr>
        <p:spPr>
          <a:xfrm>
            <a:off x="6187733" y="4601333"/>
            <a:ext cx="5200500" cy="2100000"/>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67" name="Google Shape;567;p69"/>
          <p:cNvSpPr/>
          <p:nvPr/>
        </p:nvSpPr>
        <p:spPr>
          <a:xfrm>
            <a:off x="6187733" y="2399400"/>
            <a:ext cx="5200500" cy="2100000"/>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68" name="Google Shape;568;p69"/>
          <p:cNvSpPr txBox="1"/>
          <p:nvPr/>
        </p:nvSpPr>
        <p:spPr>
          <a:xfrm>
            <a:off x="803867" y="300280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a:solidFill>
                  <a:srgbClr val="FFFFFF"/>
                </a:solidFill>
                <a:latin typeface="Open Sans"/>
                <a:ea typeface="Open Sans"/>
                <a:cs typeface="Open Sans"/>
                <a:sym typeface="Open Sans"/>
              </a:rPr>
              <a:t>A.  Incomes are higher in the U.S.</a:t>
            </a:r>
            <a:endParaRPr sz="3600">
              <a:solidFill>
                <a:srgbClr val="FFFFFF"/>
              </a:solidFill>
            </a:endParaRPr>
          </a:p>
        </p:txBody>
      </p:sp>
      <p:sp>
        <p:nvSpPr>
          <p:cNvPr id="569" name="Google Shape;569;p69"/>
          <p:cNvSpPr txBox="1"/>
          <p:nvPr/>
        </p:nvSpPr>
        <p:spPr>
          <a:xfrm>
            <a:off x="803867" y="5225133"/>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a:solidFill>
                  <a:srgbClr val="FFFFFF"/>
                </a:solidFill>
                <a:latin typeface="Open Sans"/>
                <a:ea typeface="Open Sans"/>
                <a:cs typeface="Open Sans"/>
                <a:sym typeface="Open Sans"/>
              </a:rPr>
              <a:t>C.  Incomes are more equal in Sweden</a:t>
            </a:r>
            <a:endParaRPr sz="3600" b="1">
              <a:solidFill>
                <a:srgbClr val="FFFFFF"/>
              </a:solidFill>
              <a:latin typeface="Open Sans"/>
              <a:ea typeface="Open Sans"/>
              <a:cs typeface="Open Sans"/>
              <a:sym typeface="Open Sans"/>
            </a:endParaRPr>
          </a:p>
        </p:txBody>
      </p:sp>
      <p:sp>
        <p:nvSpPr>
          <p:cNvPr id="570" name="Google Shape;570;p69"/>
          <p:cNvSpPr txBox="1"/>
          <p:nvPr/>
        </p:nvSpPr>
        <p:spPr>
          <a:xfrm>
            <a:off x="6187733" y="302320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a:solidFill>
                  <a:srgbClr val="FFFFFF"/>
                </a:solidFill>
                <a:latin typeface="Open Sans"/>
                <a:ea typeface="Open Sans"/>
                <a:cs typeface="Open Sans"/>
                <a:sym typeface="Open Sans"/>
              </a:rPr>
              <a:t>B.  Incomes are higher in Sweden</a:t>
            </a:r>
            <a:endParaRPr sz="3600" b="1">
              <a:solidFill>
                <a:srgbClr val="FFFFFF"/>
              </a:solidFill>
              <a:latin typeface="Open Sans"/>
              <a:ea typeface="Open Sans"/>
              <a:cs typeface="Open Sans"/>
              <a:sym typeface="Open Sans"/>
            </a:endParaRPr>
          </a:p>
        </p:txBody>
      </p:sp>
      <p:sp>
        <p:nvSpPr>
          <p:cNvPr id="571" name="Google Shape;571;p69"/>
          <p:cNvSpPr txBox="1"/>
          <p:nvPr/>
        </p:nvSpPr>
        <p:spPr>
          <a:xfrm>
            <a:off x="6187733" y="5225133"/>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3600" b="1">
                <a:solidFill>
                  <a:srgbClr val="FFFFFF"/>
                </a:solidFill>
                <a:latin typeface="Open Sans"/>
                <a:ea typeface="Open Sans"/>
                <a:cs typeface="Open Sans"/>
                <a:sym typeface="Open Sans"/>
              </a:rPr>
              <a:t>D.  Incomes are more equal in the U.S.</a:t>
            </a:r>
            <a:endParaRPr sz="3600" b="1">
              <a:solidFill>
                <a:srgbClr val="FFFFFF"/>
              </a:solidFill>
              <a:latin typeface="Open Sans"/>
              <a:ea typeface="Open Sans"/>
              <a:cs typeface="Open Sans"/>
              <a:sym typeface="Open Sans"/>
            </a:endParaRPr>
          </a:p>
        </p:txBody>
      </p:sp>
      <p:sp>
        <p:nvSpPr>
          <p:cNvPr id="572" name="Google Shape;572;p69"/>
          <p:cNvSpPr/>
          <p:nvPr/>
        </p:nvSpPr>
        <p:spPr>
          <a:xfrm>
            <a:off x="803883" y="2399408"/>
            <a:ext cx="5200500" cy="210000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73" name="Google Shape;573;p69"/>
          <p:cNvSpPr/>
          <p:nvPr/>
        </p:nvSpPr>
        <p:spPr>
          <a:xfrm>
            <a:off x="6187717" y="2399408"/>
            <a:ext cx="5200500" cy="210000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74" name="Google Shape;574;p69"/>
          <p:cNvSpPr/>
          <p:nvPr/>
        </p:nvSpPr>
        <p:spPr>
          <a:xfrm>
            <a:off x="6187717" y="4601275"/>
            <a:ext cx="5200500" cy="210000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rtl="0">
              <a:spcBef>
                <a:spcPts val="0"/>
              </a:spcBef>
              <a:spcAft>
                <a:spcPts val="0"/>
              </a:spcAft>
              <a:buNone/>
            </a:pPr>
            <a:endParaRPr/>
          </a:p>
        </p:txBody>
      </p:sp>
      <p:sp>
        <p:nvSpPr>
          <p:cNvPr id="15" name="Google Shape;424;p54"/>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1"/>
                                        <p:tgtEl>
                                          <p:spTgt spid="572"/>
                                        </p:tgtEl>
                                      </p:cBhvr>
                                    </p:animEffect>
                                  </p:childTnLst>
                                </p:cTn>
                              </p:par>
                              <p:par>
                                <p:cTn id="8" presetID="10" presetClass="entr" presetSubtype="0" fill="hold" nodeType="withEffect">
                                  <p:stCondLst>
                                    <p:cond delay="0"/>
                                  </p:stCondLst>
                                  <p:childTnLst>
                                    <p:set>
                                      <p:cBhvr>
                                        <p:cTn id="9" dur="1" fill="hold">
                                          <p:stCondLst>
                                            <p:cond delay="0"/>
                                          </p:stCondLst>
                                        </p:cTn>
                                        <p:tgtEl>
                                          <p:spTgt spid="573"/>
                                        </p:tgtEl>
                                        <p:attrNameLst>
                                          <p:attrName>style.visibility</p:attrName>
                                        </p:attrNameLst>
                                      </p:cBhvr>
                                      <p:to>
                                        <p:strVal val="visible"/>
                                      </p:to>
                                    </p:set>
                                    <p:animEffect transition="in" filter="fade">
                                      <p:cBhvr>
                                        <p:cTn id="10" dur="1"/>
                                        <p:tgtEl>
                                          <p:spTgt spid="573"/>
                                        </p:tgtEl>
                                      </p:cBhvr>
                                    </p:animEffect>
                                  </p:childTnLst>
                                </p:cTn>
                              </p:par>
                              <p:par>
                                <p:cTn id="11" presetID="10" presetClass="entr" presetSubtype="0" fill="hold" nodeType="withEffect">
                                  <p:stCondLst>
                                    <p:cond delay="0"/>
                                  </p:stCondLst>
                                  <p:childTnLst>
                                    <p:set>
                                      <p:cBhvr>
                                        <p:cTn id="12" dur="1" fill="hold">
                                          <p:stCondLst>
                                            <p:cond delay="0"/>
                                          </p:stCondLst>
                                        </p:cTn>
                                        <p:tgtEl>
                                          <p:spTgt spid="574"/>
                                        </p:tgtEl>
                                        <p:attrNameLst>
                                          <p:attrName>style.visibility</p:attrName>
                                        </p:attrNameLst>
                                      </p:cBhvr>
                                      <p:to>
                                        <p:strVal val="visible"/>
                                      </p:to>
                                    </p:set>
                                    <p:animEffect transition="in" filter="fade">
                                      <p:cBhvr>
                                        <p:cTn id="13" dur="1"/>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cxnSp>
        <p:nvCxnSpPr>
          <p:cNvPr id="175" name="Google Shape;175;p27"/>
          <p:cNvCxnSpPr/>
          <p:nvPr/>
        </p:nvCxnSpPr>
        <p:spPr>
          <a:xfrm>
            <a:off x="6201568" y="2442424"/>
            <a:ext cx="4249200" cy="0"/>
          </a:xfrm>
          <a:prstGeom prst="straightConnector1">
            <a:avLst/>
          </a:prstGeom>
          <a:noFill/>
          <a:ln w="28575" cap="flat" cmpd="sng">
            <a:solidFill>
              <a:srgbClr val="CC0000"/>
            </a:solidFill>
            <a:prstDash val="solid"/>
            <a:miter lim="800000"/>
            <a:headEnd type="none" w="sm" len="sm"/>
            <a:tailEnd type="none" w="sm" len="sm"/>
          </a:ln>
        </p:spPr>
      </p:cxnSp>
      <p:sp>
        <p:nvSpPr>
          <p:cNvPr id="176" name="Google Shape;176;p27"/>
          <p:cNvSpPr txBox="1"/>
          <p:nvPr/>
        </p:nvSpPr>
        <p:spPr>
          <a:xfrm>
            <a:off x="7289015" y="1099737"/>
            <a:ext cx="2603100" cy="400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Times New Roman" panose="02020603050405020304" pitchFamily="18" charset="0"/>
                <a:ea typeface="Open Sans ExtraBold"/>
                <a:cs typeface="Times New Roman" panose="02020603050405020304" pitchFamily="18" charset="0"/>
                <a:sym typeface="Open Sans ExtraBold"/>
              </a:rPr>
              <a:t>CHAPTER 12</a:t>
            </a:r>
            <a:endParaRPr sz="1500" dirty="0">
              <a:latin typeface="Times New Roman" panose="02020603050405020304" pitchFamily="18" charset="0"/>
              <a:cs typeface="Times New Roman" panose="02020603050405020304" pitchFamily="18" charset="0"/>
            </a:endParaRPr>
          </a:p>
        </p:txBody>
      </p:sp>
      <p:sp>
        <p:nvSpPr>
          <p:cNvPr id="177" name="Google Shape;177;p27"/>
          <p:cNvSpPr txBox="1"/>
          <p:nvPr/>
        </p:nvSpPr>
        <p:spPr>
          <a:xfrm>
            <a:off x="5064418" y="1426324"/>
            <a:ext cx="6523500" cy="1016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0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GOALS</a:t>
            </a:r>
            <a:endParaRPr sz="1500" dirty="0">
              <a:solidFill>
                <a:srgbClr val="CC0000"/>
              </a:solidFill>
              <a:latin typeface="Times New Roman" panose="02020603050405020304" pitchFamily="18" charset="0"/>
              <a:cs typeface="Times New Roman" panose="02020603050405020304" pitchFamily="18" charset="0"/>
            </a:endParaRPr>
          </a:p>
        </p:txBody>
      </p:sp>
      <p:sp>
        <p:nvSpPr>
          <p:cNvPr id="178" name="Google Shape;178;p27"/>
          <p:cNvSpPr txBox="1"/>
          <p:nvPr/>
        </p:nvSpPr>
        <p:spPr>
          <a:xfrm>
            <a:off x="4902200" y="2544858"/>
            <a:ext cx="7027215" cy="3074700"/>
          </a:xfrm>
          <a:prstGeom prst="rect">
            <a:avLst/>
          </a:prstGeom>
          <a:noFill/>
          <a:ln>
            <a:noFill/>
          </a:ln>
        </p:spPr>
        <p:txBody>
          <a:bodyPr spcFirstLastPara="1" wrap="square" lIns="91425" tIns="45700" rIns="91425" bIns="45700" anchor="t" anchorCtr="0">
            <a:noAutofit/>
          </a:bodyPr>
          <a:lstStyle/>
          <a:p>
            <a:pPr marL="457200" lvl="0" indent="-450850" rtl="0">
              <a:lnSpc>
                <a:spcPct val="150000"/>
              </a:lnSpc>
              <a:spcBef>
                <a:spcPts val="0"/>
              </a:spcBef>
              <a:spcAft>
                <a:spcPts val="0"/>
              </a:spcAft>
              <a:buClr>
                <a:schemeClr val="dk1"/>
              </a:buClr>
              <a:buSzPts val="2300"/>
              <a:buFont typeface="Calibri"/>
              <a:buAutoNum type="arabicPeriod"/>
            </a:pPr>
            <a:r>
              <a:rPr lang="en-US" sz="2300" dirty="0">
                <a:solidFill>
                  <a:schemeClr val="dk1"/>
                </a:solidFill>
                <a:latin typeface="Times New Roman" panose="02020603050405020304" pitchFamily="18" charset="0"/>
                <a:ea typeface="Open Sans"/>
                <a:cs typeface="Times New Roman" panose="02020603050405020304" pitchFamily="18" charset="0"/>
                <a:sym typeface="Open Sans"/>
              </a:rPr>
              <a:t>List the determinants of income/wealth in a market economy.</a:t>
            </a:r>
            <a:endParaRPr sz="2300" dirty="0">
              <a:solidFill>
                <a:schemeClr val="dk1"/>
              </a:solidFill>
              <a:latin typeface="Times New Roman" panose="02020603050405020304" pitchFamily="18" charset="0"/>
              <a:ea typeface="Open Sans"/>
              <a:cs typeface="Times New Roman" panose="02020603050405020304" pitchFamily="18" charset="0"/>
              <a:sym typeface="Open Sans"/>
            </a:endParaRPr>
          </a:p>
          <a:p>
            <a:pPr marL="457200" lvl="0" indent="-450850" rtl="0">
              <a:lnSpc>
                <a:spcPct val="150000"/>
              </a:lnSpc>
              <a:spcBef>
                <a:spcPts val="0"/>
              </a:spcBef>
              <a:spcAft>
                <a:spcPts val="0"/>
              </a:spcAft>
              <a:buClr>
                <a:schemeClr val="dk1"/>
              </a:buClr>
              <a:buSzPts val="2300"/>
              <a:buFont typeface="Calibri"/>
              <a:buAutoNum type="arabicPeriod"/>
            </a:pPr>
            <a:r>
              <a:rPr lang="en-US" sz="2300" dirty="0">
                <a:solidFill>
                  <a:schemeClr val="dk1"/>
                </a:solidFill>
                <a:latin typeface="Times New Roman" panose="02020603050405020304" pitchFamily="18" charset="0"/>
                <a:ea typeface="Open Sans"/>
                <a:cs typeface="Times New Roman" panose="02020603050405020304" pitchFamily="18" charset="0"/>
                <a:sym typeface="Open Sans"/>
              </a:rPr>
              <a:t>Compare measures of income inequality with other economic measurements.</a:t>
            </a:r>
            <a:endParaRPr sz="2300" dirty="0">
              <a:latin typeface="Times New Roman" panose="02020603050405020304" pitchFamily="18" charset="0"/>
              <a:cs typeface="Times New Roman" panose="02020603050405020304" pitchFamily="18" charset="0"/>
            </a:endParaRPr>
          </a:p>
          <a:p>
            <a:pPr marL="457200" marR="0" lvl="0" indent="-450850" algn="l" rtl="0">
              <a:lnSpc>
                <a:spcPct val="150000"/>
              </a:lnSpc>
              <a:spcBef>
                <a:spcPts val="0"/>
              </a:spcBef>
              <a:spcAft>
                <a:spcPts val="0"/>
              </a:spcAft>
              <a:buClr>
                <a:schemeClr val="dk1"/>
              </a:buClr>
              <a:buSzPts val="2300"/>
              <a:buFont typeface="Calibri"/>
              <a:buAutoNum type="arabicPeriod"/>
            </a:pPr>
            <a:r>
              <a:rPr lang="en-US" sz="2300" dirty="0">
                <a:solidFill>
                  <a:schemeClr val="dk1"/>
                </a:solidFill>
                <a:latin typeface="Times New Roman" panose="02020603050405020304" pitchFamily="18" charset="0"/>
                <a:ea typeface="Open Sans"/>
                <a:cs typeface="Times New Roman" panose="02020603050405020304" pitchFamily="18" charset="0"/>
                <a:sym typeface="Open Sans"/>
              </a:rPr>
              <a:t>Provide an overview of philosophical arguments “for” and “against” redistribution.</a:t>
            </a:r>
            <a:endParaRPr sz="2300" dirty="0">
              <a:latin typeface="Times New Roman" panose="02020603050405020304" pitchFamily="18" charset="0"/>
              <a:cs typeface="Times New Roman" panose="02020603050405020304" pitchFamily="18" charset="0"/>
            </a:endParaRPr>
          </a:p>
        </p:txBody>
      </p:sp>
      <p:sp>
        <p:nvSpPr>
          <p:cNvPr id="179" name="Google Shape;179;p27"/>
          <p:cNvSpPr/>
          <p:nvPr/>
        </p:nvSpPr>
        <p:spPr>
          <a:xfrm>
            <a:off x="0" y="5991900"/>
            <a:ext cx="12192000" cy="866100"/>
          </a:xfrm>
          <a:prstGeom prst="rect">
            <a:avLst/>
          </a:prstGeom>
          <a:solidFill>
            <a:srgbClr val="CC0000"/>
          </a:solidFill>
          <a:ln w="127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pic>
        <p:nvPicPr>
          <p:cNvPr id="180" name="Google Shape;180;p27"/>
          <p:cNvPicPr preferRelativeResize="0"/>
          <p:nvPr/>
        </p:nvPicPr>
        <p:blipFill rotWithShape="1">
          <a:blip r:embed="rId3">
            <a:alphaModFix/>
          </a:blip>
          <a:srcRect l="5721" r="5712"/>
          <a:stretch/>
        </p:blipFill>
        <p:spPr>
          <a:xfrm>
            <a:off x="385525" y="1261550"/>
            <a:ext cx="4426474" cy="3320551"/>
          </a:xfrm>
          <a:prstGeom prst="rect">
            <a:avLst/>
          </a:prstGeom>
          <a:noFill/>
          <a:ln>
            <a:noFill/>
          </a:ln>
        </p:spPr>
      </p:pic>
      <p:sp>
        <p:nvSpPr>
          <p:cNvPr id="181" name="Google Shape;181;p27"/>
          <p:cNvSpPr/>
          <p:nvPr/>
        </p:nvSpPr>
        <p:spPr>
          <a:xfrm>
            <a:off x="385514" y="272953"/>
            <a:ext cx="11476500" cy="616800"/>
          </a:xfrm>
          <a:prstGeom prst="rect">
            <a:avLst/>
          </a:prstGeom>
          <a:no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4"/>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40" name="Google Shape;340;p44"/>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pic>
        <p:nvPicPr>
          <p:cNvPr id="341" name="Google Shape;341;p44"/>
          <p:cNvPicPr preferRelativeResize="0"/>
          <p:nvPr/>
        </p:nvPicPr>
        <p:blipFill>
          <a:blip r:embed="rId3">
            <a:alphaModFix/>
          </a:blip>
          <a:stretch>
            <a:fillRect/>
          </a:stretch>
        </p:blipFill>
        <p:spPr>
          <a:xfrm>
            <a:off x="8899691" y="1207913"/>
            <a:ext cx="3051850" cy="4465826"/>
          </a:xfrm>
          <a:prstGeom prst="rect">
            <a:avLst/>
          </a:prstGeom>
          <a:noFill/>
          <a:ln>
            <a:noFill/>
          </a:ln>
        </p:spPr>
      </p:pic>
      <p:sp>
        <p:nvSpPr>
          <p:cNvPr id="342" name="Google Shape;342;p44"/>
          <p:cNvSpPr txBox="1"/>
          <p:nvPr/>
        </p:nvSpPr>
        <p:spPr>
          <a:xfrm>
            <a:off x="89515" y="967362"/>
            <a:ext cx="8810176" cy="1142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3600" b="1" dirty="0">
                <a:solidFill>
                  <a:srgbClr val="FF0000"/>
                </a:solidFill>
                <a:latin typeface="Times New Roman" panose="02020603050405020304" pitchFamily="18" charset="0"/>
                <a:ea typeface="Open Sans"/>
                <a:cs typeface="Times New Roman" panose="02020603050405020304" pitchFamily="18" charset="0"/>
                <a:sym typeface="Open Sans"/>
              </a:rPr>
              <a:t>In 1964, President Lyndon B. Johnson declared a “War on Poverty” in America</a:t>
            </a:r>
            <a:endParaRPr sz="3600" b="1" dirty="0">
              <a:solidFill>
                <a:srgbClr val="FF0000"/>
              </a:solidFill>
              <a:latin typeface="Times New Roman" panose="02020603050405020304" pitchFamily="18" charset="0"/>
              <a:ea typeface="Open Sans"/>
              <a:cs typeface="Times New Roman" panose="02020603050405020304" pitchFamily="18" charset="0"/>
              <a:sym typeface="Open Sans"/>
            </a:endParaRPr>
          </a:p>
        </p:txBody>
      </p:sp>
      <p:sp>
        <p:nvSpPr>
          <p:cNvPr id="343" name="Google Shape;343;p44"/>
          <p:cNvSpPr txBox="1"/>
          <p:nvPr/>
        </p:nvSpPr>
        <p:spPr>
          <a:xfrm>
            <a:off x="385514" y="2625799"/>
            <a:ext cx="7859400" cy="2091300"/>
          </a:xfrm>
          <a:prstGeom prst="rect">
            <a:avLst/>
          </a:prstGeom>
          <a:noFill/>
          <a:ln>
            <a:noFill/>
          </a:ln>
        </p:spPr>
        <p:txBody>
          <a:bodyPr spcFirstLastPara="1" wrap="square" lIns="91425" tIns="91425" rIns="91425" bIns="91425" anchor="t" anchorCtr="0">
            <a:noAutofit/>
          </a:bodyPr>
          <a:lstStyle/>
          <a:p>
            <a:pPr marL="457200" lvl="0" indent="-419100" rtl="0">
              <a:lnSpc>
                <a:spcPct val="115000"/>
              </a:lnSpc>
              <a:spcBef>
                <a:spcPts val="0"/>
              </a:spcBef>
              <a:spcAft>
                <a:spcPts val="0"/>
              </a:spcAft>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Economic Opportunity Act of 1964</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457200" lvl="0" indent="-419100" rtl="0">
              <a:lnSpc>
                <a:spcPct val="115000"/>
              </a:lnSpc>
              <a:spcBef>
                <a:spcPts val="0"/>
              </a:spcBef>
              <a:spcAft>
                <a:spcPts val="0"/>
              </a:spcAft>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Food Stamp Act of 1964</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457200" lvl="0" indent="-419100" rtl="0">
              <a:lnSpc>
                <a:spcPct val="115000"/>
              </a:lnSpc>
              <a:spcBef>
                <a:spcPts val="0"/>
              </a:spcBef>
              <a:spcAft>
                <a:spcPts val="0"/>
              </a:spcAft>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Elementary &amp; Secondary Education Act</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457200" lvl="0" indent="-419100">
              <a:lnSpc>
                <a:spcPct val="115000"/>
              </a:lnSpc>
              <a:spcBef>
                <a:spcPts val="0"/>
              </a:spcBef>
              <a:spcAft>
                <a:spcPts val="0"/>
              </a:spcAft>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Social Security Act of 1965</a:t>
            </a:r>
            <a:endParaRPr sz="30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2" name="Rectangle 1"/>
          <p:cNvSpPr/>
          <p:nvPr/>
        </p:nvSpPr>
        <p:spPr>
          <a:xfrm>
            <a:off x="0" y="4794708"/>
            <a:ext cx="8961119" cy="1077218"/>
          </a:xfrm>
          <a:prstGeom prst="rect">
            <a:avLst/>
          </a:prstGeom>
        </p:spPr>
        <p:txBody>
          <a:bodyPr wrap="square">
            <a:spAutoFit/>
          </a:bodyPr>
          <a:lstStyle/>
          <a:p>
            <a:pPr lvl="0" algn="ctr"/>
            <a:r>
              <a:rPr lang="en-US" sz="2400" b="1" dirty="0">
                <a:latin typeface="Times New Roman" panose="02020603050405020304" pitchFamily="18" charset="0"/>
                <a:cs typeface="Times New Roman" panose="02020603050405020304" pitchFamily="18" charset="0"/>
              </a:rPr>
              <a:t>But… </a:t>
            </a:r>
          </a:p>
          <a:p>
            <a:pPr marL="342900" lvl="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How did this war on poverty panned out? </a:t>
            </a:r>
          </a:p>
          <a:p>
            <a:pPr marL="342900" lvl="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First, let us define poverty and describe how it is measured in the United States.</a:t>
            </a:r>
          </a:p>
        </p:txBody>
      </p:sp>
      <p:cxnSp>
        <p:nvCxnSpPr>
          <p:cNvPr id="9" name="Google Shape;230;p32"/>
          <p:cNvCxnSpPr/>
          <p:nvPr/>
        </p:nvCxnSpPr>
        <p:spPr>
          <a:xfrm>
            <a:off x="1426499" y="2331991"/>
            <a:ext cx="4249200" cy="0"/>
          </a:xfrm>
          <a:prstGeom prst="straightConnector1">
            <a:avLst/>
          </a:prstGeom>
          <a:noFill/>
          <a:ln w="28575" cap="flat" cmpd="sng">
            <a:solidFill>
              <a:srgbClr val="CC000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additive="base">
                                        <p:cTn id="2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51" name="Google Shape;351;p45"/>
          <p:cNvSpPr txBox="1"/>
          <p:nvPr/>
        </p:nvSpPr>
        <p:spPr>
          <a:xfrm>
            <a:off x="1193979" y="524506"/>
            <a:ext cx="9883800" cy="12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POVERTY</a:t>
            </a:r>
            <a:endParaRPr sz="3000" b="1" dirty="0">
              <a:solidFill>
                <a:srgbClr val="E82424"/>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352" name="Google Shape;352;p45"/>
          <p:cNvCxnSpPr/>
          <p:nvPr/>
        </p:nvCxnSpPr>
        <p:spPr>
          <a:xfrm>
            <a:off x="4011279" y="1435086"/>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353" name="Google Shape;353;p45"/>
          <p:cNvSpPr txBox="1"/>
          <p:nvPr/>
        </p:nvSpPr>
        <p:spPr>
          <a:xfrm>
            <a:off x="2690634" y="1555071"/>
            <a:ext cx="9501366" cy="1551600"/>
          </a:xfrm>
          <a:prstGeom prst="rect">
            <a:avLst/>
          </a:prstGeom>
          <a:noFill/>
          <a:ln>
            <a:noFill/>
          </a:ln>
        </p:spPr>
        <p:txBody>
          <a:bodyPr spcFirstLastPara="1" wrap="square" lIns="91425" tIns="91425" rIns="91425" bIns="91425" anchor="t" anchorCtr="0">
            <a:noAutofit/>
          </a:bodyPr>
          <a:lstStyle/>
          <a:p>
            <a:pPr marL="233363" indent="-233363">
              <a:buSzPts val="1100"/>
              <a:buFont typeface="Arial" panose="020B0604020202020204" pitchFamily="34" charset="0"/>
              <a:buChar char="•"/>
            </a:pPr>
            <a:r>
              <a:rPr lang="en-US" sz="2400" dirty="0">
                <a:latin typeface="Times New Roman" panose="02020603050405020304" pitchFamily="18" charset="0"/>
                <a:ea typeface="Open Sans SemiBold"/>
                <a:cs typeface="Times New Roman" panose="02020603050405020304" pitchFamily="18" charset="0"/>
                <a:sym typeface="Open Sans SemiBold"/>
              </a:rPr>
              <a:t>Very “limited access” to G&amp;S.</a:t>
            </a:r>
            <a:r>
              <a:rPr lang="en-US" sz="2400" dirty="0">
                <a:solidFill>
                  <a:srgbClr val="111111"/>
                </a:solidFill>
                <a:highlight>
                  <a:srgbClr val="FFFFFF"/>
                </a:highlight>
                <a:latin typeface="Roboto" panose="02000000000000000000" pitchFamily="2" charset="0"/>
              </a:rPr>
              <a:t> </a:t>
            </a:r>
          </a:p>
          <a:p>
            <a:pPr marL="233363" indent="-233363">
              <a:buSzPts val="1100"/>
              <a:buFont typeface="Arial" panose="020B0604020202020204" pitchFamily="34" charset="0"/>
              <a:buChar char="•"/>
            </a:pPr>
            <a:r>
              <a:rPr lang="en-US" sz="2400" dirty="0">
                <a:solidFill>
                  <a:srgbClr val="111111"/>
                </a:solidFill>
                <a:highlight>
                  <a:srgbClr val="FFFFFF"/>
                </a:highlight>
                <a:latin typeface="Times New Roman" panose="02020603050405020304" pitchFamily="18" charset="0"/>
                <a:cs typeface="Times New Roman" panose="02020603050405020304" pitchFamily="18" charset="0"/>
              </a:rPr>
              <a:t>Federal govt defines poverty based on </a:t>
            </a:r>
            <a:r>
              <a:rPr lang="en-US" sz="2400" b="1" dirty="0">
                <a:solidFill>
                  <a:srgbClr val="111111"/>
                </a:solidFill>
                <a:latin typeface="Times New Roman" panose="02020603050405020304" pitchFamily="18" charset="0"/>
                <a:cs typeface="Times New Roman" panose="02020603050405020304" pitchFamily="18" charset="0"/>
              </a:rPr>
              <a:t>family size </a:t>
            </a:r>
            <a:r>
              <a:rPr lang="en-US" sz="2400" dirty="0">
                <a:solidFill>
                  <a:srgbClr val="111111"/>
                </a:solidFill>
                <a:latin typeface="Times New Roman" panose="02020603050405020304" pitchFamily="18" charset="0"/>
                <a:cs typeface="Times New Roman" panose="02020603050405020304" pitchFamily="18" charset="0"/>
              </a:rPr>
              <a:t>&amp;</a:t>
            </a:r>
            <a:r>
              <a:rPr lang="en-US" sz="2400" b="1" dirty="0">
                <a:solidFill>
                  <a:srgbClr val="111111"/>
                </a:solidFill>
                <a:latin typeface="Times New Roman" panose="02020603050405020304" pitchFamily="18" charset="0"/>
                <a:cs typeface="Times New Roman" panose="02020603050405020304" pitchFamily="18" charset="0"/>
              </a:rPr>
              <a:t> income</a:t>
            </a:r>
            <a:r>
              <a:rPr lang="en-US" sz="2400" dirty="0">
                <a:solidFill>
                  <a:srgbClr val="111111"/>
                </a:solidFill>
                <a:highlight>
                  <a:srgbClr val="FFFFFF"/>
                </a:highlight>
                <a:latin typeface="Times New Roman" panose="02020603050405020304" pitchFamily="18" charset="0"/>
                <a:cs typeface="Times New Roman" panose="02020603050405020304" pitchFamily="18" charset="0"/>
              </a:rPr>
              <a:t>. </a:t>
            </a:r>
          </a:p>
          <a:p>
            <a:pPr marL="457200" lvl="0" indent="-457200" rtl="0">
              <a:spcBef>
                <a:spcPts val="0"/>
              </a:spcBef>
              <a:spcAft>
                <a:spcPts val="0"/>
              </a:spcAft>
              <a:buClr>
                <a:srgbClr val="000000"/>
              </a:buClr>
              <a:buSzPts val="1100"/>
              <a:buFont typeface="Arial" panose="020B0604020202020204" pitchFamily="34" charset="0"/>
              <a:buChar char="•"/>
            </a:pPr>
            <a:endParaRPr lang="en-US" sz="2800" dirty="0">
              <a:latin typeface="Times New Roman" panose="02020603050405020304" pitchFamily="18" charset="0"/>
              <a:ea typeface="Open Sans SemiBold"/>
              <a:cs typeface="Times New Roman" panose="02020603050405020304" pitchFamily="18" charset="0"/>
              <a:sym typeface="Open Sans SemiBold"/>
            </a:endParaRPr>
          </a:p>
          <a:p>
            <a:pPr marL="457200" lvl="0" indent="-457200" rtl="0">
              <a:spcBef>
                <a:spcPts val="0"/>
              </a:spcBef>
              <a:spcAft>
                <a:spcPts val="0"/>
              </a:spcAft>
              <a:buClr>
                <a:srgbClr val="000000"/>
              </a:buClr>
              <a:buSzPts val="1100"/>
              <a:buFont typeface="Arial" panose="020B0604020202020204" pitchFamily="34" charset="0"/>
              <a:buChar char="•"/>
            </a:pPr>
            <a:endParaRPr sz="28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8" name="Google Shape;360;p46"/>
          <p:cNvSpPr txBox="1"/>
          <p:nvPr/>
        </p:nvSpPr>
        <p:spPr>
          <a:xfrm>
            <a:off x="295060" y="2282725"/>
            <a:ext cx="12192000" cy="12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POVERTY THRESHOLDS</a:t>
            </a:r>
            <a:endParaRPr sz="3000" b="1" dirty="0">
              <a:solidFill>
                <a:srgbClr val="E82424"/>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9" name="Google Shape;352;p45"/>
          <p:cNvCxnSpPr/>
          <p:nvPr/>
        </p:nvCxnSpPr>
        <p:spPr>
          <a:xfrm>
            <a:off x="4159333" y="3277486"/>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10" name="Google Shape;362;p46"/>
          <p:cNvSpPr txBox="1"/>
          <p:nvPr/>
        </p:nvSpPr>
        <p:spPr>
          <a:xfrm>
            <a:off x="892573" y="3371048"/>
            <a:ext cx="10782719" cy="1551600"/>
          </a:xfrm>
          <a:prstGeom prst="rect">
            <a:avLst/>
          </a:prstGeom>
          <a:noFill/>
          <a:ln>
            <a:noFill/>
          </a:ln>
        </p:spPr>
        <p:txBody>
          <a:bodyPr spcFirstLastPara="1" wrap="square" lIns="91425" tIns="91425" rIns="91425" bIns="91425" anchor="t" anchorCtr="0">
            <a:noAutofit/>
          </a:bodyPr>
          <a:lstStyle/>
          <a:p>
            <a:pPr marL="233363" indent="-233363">
              <a:buSzPts val="1100"/>
              <a:buFont typeface="Arial" panose="020B0604020202020204" pitchFamily="34" charset="0"/>
              <a:buChar char="•"/>
            </a:pPr>
            <a:r>
              <a:rPr lang="en-US" sz="2600" dirty="0">
                <a:solidFill>
                  <a:srgbClr val="111111"/>
                </a:solidFill>
                <a:highlight>
                  <a:srgbClr val="FFFFFF"/>
                </a:highlight>
                <a:latin typeface="Times New Roman" panose="02020603050405020304" pitchFamily="18" charset="0"/>
                <a:cs typeface="Times New Roman" panose="02020603050405020304" pitchFamily="18" charset="0"/>
              </a:rPr>
              <a:t>If a family’s total income is less than the poverty </a:t>
            </a:r>
            <a:r>
              <a:rPr lang="en-US" sz="2600" i="1" dirty="0">
                <a:solidFill>
                  <a:srgbClr val="111111"/>
                </a:solidFill>
                <a:highlight>
                  <a:srgbClr val="FFFFFF"/>
                </a:highlight>
                <a:latin typeface="Times New Roman" panose="02020603050405020304" pitchFamily="18" charset="0"/>
                <a:cs typeface="Times New Roman" panose="02020603050405020304" pitchFamily="18" charset="0"/>
              </a:rPr>
              <a:t>threshold</a:t>
            </a:r>
            <a:r>
              <a:rPr lang="en-US" sz="2600" dirty="0">
                <a:solidFill>
                  <a:srgbClr val="111111"/>
                </a:solidFill>
                <a:highlight>
                  <a:srgbClr val="FFFFFF"/>
                </a:highlight>
                <a:latin typeface="Times New Roman" panose="02020603050405020304" pitchFamily="18" charset="0"/>
                <a:cs typeface="Times New Roman" panose="02020603050405020304" pitchFamily="18" charset="0"/>
              </a:rPr>
              <a:t> set by the federal government, then that family is considered impoverished. </a:t>
            </a:r>
          </a:p>
          <a:p>
            <a:pPr marL="233363" lvl="2" indent="-233363">
              <a:buSzPts val="1100"/>
              <a:buFont typeface="Arial" panose="020B0604020202020204" pitchFamily="34" charset="0"/>
              <a:buChar char="•"/>
            </a:pPr>
            <a:r>
              <a:rPr lang="en-US" sz="2600" dirty="0">
                <a:solidFill>
                  <a:srgbClr val="111111"/>
                </a:solidFill>
                <a:highlight>
                  <a:srgbClr val="FFFFFF"/>
                </a:highlight>
                <a:latin typeface="Times New Roman" panose="02020603050405020304" pitchFamily="18" charset="0"/>
                <a:cs typeface="Times New Roman" panose="02020603050405020304" pitchFamily="18" charset="0"/>
              </a:rPr>
              <a:t>The official poverty measure is adjusted annually to account for inflation.</a:t>
            </a:r>
            <a:endParaRPr lang="en-US" sz="2600" dirty="0">
              <a:latin typeface="Times New Roman" panose="02020603050405020304" pitchFamily="18" charset="0"/>
              <a:cs typeface="Times New Roman" panose="02020603050405020304" pitchFamily="18" charset="0"/>
            </a:endParaRPr>
          </a:p>
          <a:p>
            <a:pPr marL="457200" lvl="0" indent="-457200">
              <a:buSzPts val="1100"/>
              <a:buFont typeface="Arial" panose="020B0604020202020204" pitchFamily="34" charset="0"/>
              <a:buChar char="•"/>
            </a:pPr>
            <a:endParaRPr lang="en-US" sz="3200" dirty="0">
              <a:latin typeface="Times New Roman" panose="02020603050405020304" pitchFamily="18" charset="0"/>
              <a:ea typeface="Open Sans SemiBold"/>
              <a:cs typeface="Times New Roman" panose="02020603050405020304" pitchFamily="18" charset="0"/>
              <a:sym typeface="Open Sans SemiBold"/>
            </a:endParaRPr>
          </a:p>
          <a:p>
            <a:pPr marL="0" lvl="0" indent="0" algn="ctr" rtl="0">
              <a:spcBef>
                <a:spcPts val="0"/>
              </a:spcBef>
              <a:spcAft>
                <a:spcPts val="0"/>
              </a:spcAft>
              <a:buClr>
                <a:srgbClr val="000000"/>
              </a:buClr>
              <a:buSzPts val="1100"/>
              <a:buFont typeface="Arial"/>
              <a:buNone/>
            </a:pPr>
            <a:r>
              <a:rPr lang="en-US" sz="2800" dirty="0">
                <a:latin typeface="Times New Roman" panose="02020603050405020304" pitchFamily="18" charset="0"/>
                <a:ea typeface="Open Sans SemiBold"/>
                <a:cs typeface="Times New Roman" panose="02020603050405020304" pitchFamily="18" charset="0"/>
                <a:sym typeface="Open Sans SemiBold"/>
              </a:rPr>
              <a:t> </a:t>
            </a:r>
            <a:endParaRPr sz="28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3" name="Rectangle 2"/>
          <p:cNvSpPr/>
          <p:nvPr/>
        </p:nvSpPr>
        <p:spPr>
          <a:xfrm>
            <a:off x="1865964" y="5072553"/>
            <a:ext cx="10070477" cy="76944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thresholds are established by the </a:t>
            </a:r>
            <a:r>
              <a:rPr lang="en-US" i="1" dirty="0">
                <a:latin typeface="Times New Roman" panose="02020603050405020304" pitchFamily="18" charset="0"/>
                <a:cs typeface="Times New Roman" panose="02020603050405020304" pitchFamily="18" charset="0"/>
              </a:rPr>
              <a:t>U.S. Census Bureau</a:t>
            </a:r>
            <a:r>
              <a:rPr lang="en-US" dirty="0">
                <a:latin typeface="Times New Roman" panose="02020603050405020304" pitchFamily="18" charset="0"/>
                <a:cs typeface="Times New Roman" panose="02020603050405020304" pitchFamily="18" charset="0"/>
              </a:rPr>
              <a:t>. </a:t>
            </a: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 poverty thresholds are based on family </a:t>
            </a:r>
            <a:r>
              <a:rPr lang="en-US" i="1" dirty="0">
                <a:latin typeface="Times New Roman" panose="02020603050405020304" pitchFamily="18" charset="0"/>
                <a:cs typeface="Times New Roman" panose="02020603050405020304" pitchFamily="18" charset="0"/>
              </a:rPr>
              <a:t>size </a:t>
            </a:r>
            <a:r>
              <a:rPr lang="en-US" dirty="0">
                <a:latin typeface="Times New Roman" panose="02020603050405020304" pitchFamily="18" charset="0"/>
                <a:cs typeface="Times New Roman" panose="02020603050405020304" pitchFamily="18" charset="0"/>
              </a:rPr>
              <a:t>and the </a:t>
            </a:r>
            <a:r>
              <a:rPr lang="en-US" i="1" dirty="0">
                <a:latin typeface="Times New Roman" panose="02020603050405020304" pitchFamily="18" charset="0"/>
                <a:cs typeface="Times New Roman" panose="02020603050405020304" pitchFamily="18" charset="0"/>
              </a:rPr>
              <a:t>ages </a:t>
            </a:r>
            <a:r>
              <a:rPr lang="en-US" dirty="0">
                <a:latin typeface="Times New Roman" panose="02020603050405020304" pitchFamily="18" charset="0"/>
                <a:cs typeface="Times New Roman" panose="02020603050405020304" pitchFamily="18" charset="0"/>
              </a:rPr>
              <a:t>of individuals in the household. </a:t>
            </a: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important to note that poverty is a </a:t>
            </a:r>
            <a:r>
              <a:rPr lang="en-US" i="1" dirty="0">
                <a:latin typeface="Times New Roman" panose="02020603050405020304" pitchFamily="18" charset="0"/>
                <a:cs typeface="Times New Roman" panose="02020603050405020304" pitchFamily="18" charset="0"/>
              </a:rPr>
              <a:t>relative </a:t>
            </a:r>
            <a:r>
              <a:rPr lang="en-US" dirty="0">
                <a:latin typeface="Times New Roman" panose="02020603050405020304" pitchFamily="18" charset="0"/>
                <a:cs typeface="Times New Roman" panose="02020603050405020304" pitchFamily="18" charset="0"/>
              </a:rPr>
              <a:t>concept. Poverty in the U.S. is very different from poverty in Nepal</a:t>
            </a:r>
            <a:r>
              <a:rPr lang="en-US" sz="1600" dirty="0">
                <a:latin typeface="Times New Roman" panose="02020603050405020304" pitchFamily="18" charset="0"/>
                <a:cs typeface="Times New Roman" panose="02020603050405020304" pitchFamily="18" charset="0"/>
              </a:rPr>
              <a:t>.</a:t>
            </a:r>
          </a:p>
        </p:txBody>
      </p:sp>
      <p:sp>
        <p:nvSpPr>
          <p:cNvPr id="11" name="Google Shape;298;p40"/>
          <p:cNvSpPr/>
          <p:nvPr/>
        </p:nvSpPr>
        <p:spPr>
          <a:xfrm>
            <a:off x="385513" y="198766"/>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1"/>
                                        </p:tgtEl>
                                        <p:attrNameLst>
                                          <p:attrName>style.visibility</p:attrName>
                                        </p:attrNameLst>
                                      </p:cBhvr>
                                      <p:to>
                                        <p:strVal val="visible"/>
                                      </p:to>
                                    </p:set>
                                    <p:anim calcmode="lin" valueType="num">
                                      <p:cBhvr additive="base">
                                        <p:cTn id="7" dur="500" fill="hold"/>
                                        <p:tgtEl>
                                          <p:spTgt spid="351"/>
                                        </p:tgtEl>
                                        <p:attrNameLst>
                                          <p:attrName>ppt_x</p:attrName>
                                        </p:attrNameLst>
                                      </p:cBhvr>
                                      <p:tavLst>
                                        <p:tav tm="0">
                                          <p:val>
                                            <p:strVal val="#ppt_x"/>
                                          </p:val>
                                        </p:tav>
                                        <p:tav tm="100000">
                                          <p:val>
                                            <p:strVal val="#ppt_x"/>
                                          </p:val>
                                        </p:tav>
                                      </p:tavLst>
                                    </p:anim>
                                    <p:anim calcmode="lin" valueType="num">
                                      <p:cBhvr additive="base">
                                        <p:cTn id="8" dur="500" fill="hold"/>
                                        <p:tgtEl>
                                          <p:spTgt spid="3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3">
                                            <p:txEl>
                                              <p:pRg st="0" end="0"/>
                                            </p:txEl>
                                          </p:spTgt>
                                        </p:tgtEl>
                                        <p:attrNameLst>
                                          <p:attrName>style.visibility</p:attrName>
                                        </p:attrNameLst>
                                      </p:cBhvr>
                                      <p:to>
                                        <p:strVal val="visible"/>
                                      </p:to>
                                    </p:set>
                                    <p:anim calcmode="lin" valueType="num">
                                      <p:cBhvr additive="base">
                                        <p:cTn id="13" dur="500" fill="hold"/>
                                        <p:tgtEl>
                                          <p:spTgt spid="35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53">
                                            <p:txEl>
                                              <p:pRg st="1" end="1"/>
                                            </p:txEl>
                                          </p:spTgt>
                                        </p:tgtEl>
                                        <p:attrNameLst>
                                          <p:attrName>style.visibility</p:attrName>
                                        </p:attrNameLst>
                                      </p:cBhvr>
                                      <p:to>
                                        <p:strVal val="visible"/>
                                      </p:to>
                                    </p:set>
                                    <p:anim calcmode="lin" valueType="num">
                                      <p:cBhvr additive="base">
                                        <p:cTn id="17" dur="500" fill="hold"/>
                                        <p:tgtEl>
                                          <p:spTgt spid="35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5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8"/>
          <p:cNvPicPr preferRelativeResize="0"/>
          <p:nvPr/>
        </p:nvPicPr>
        <p:blipFill rotWithShape="1">
          <a:blip r:embed="rId3">
            <a:alphaModFix/>
          </a:blip>
          <a:srcRect l="9889" t="5429" r="5782" b="4258"/>
          <a:stretch/>
        </p:blipFill>
        <p:spPr>
          <a:xfrm>
            <a:off x="2175641" y="1806715"/>
            <a:ext cx="7819697" cy="4709700"/>
          </a:xfrm>
          <a:prstGeom prst="rect">
            <a:avLst/>
          </a:prstGeom>
          <a:noFill/>
          <a:ln>
            <a:noFill/>
          </a:ln>
        </p:spPr>
      </p:pic>
      <p:sp>
        <p:nvSpPr>
          <p:cNvPr id="5" name="Google Shape;369;p47"/>
          <p:cNvSpPr txBox="1"/>
          <p:nvPr/>
        </p:nvSpPr>
        <p:spPr>
          <a:xfrm>
            <a:off x="1143589" y="529015"/>
            <a:ext cx="9883800" cy="12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THE POVERTY RATE</a:t>
            </a:r>
            <a:endParaRPr sz="4400" b="1" dirty="0">
              <a:solidFill>
                <a:srgbClr val="E82424"/>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6" name="Google Shape;371;p47"/>
          <p:cNvSpPr txBox="1"/>
          <p:nvPr/>
        </p:nvSpPr>
        <p:spPr>
          <a:xfrm>
            <a:off x="155617" y="2126532"/>
            <a:ext cx="1830838" cy="1551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US" sz="2800" dirty="0">
                <a:latin typeface="Times New Roman" panose="02020603050405020304" pitchFamily="18" charset="0"/>
                <a:ea typeface="Open Sans SemiBold"/>
                <a:cs typeface="Times New Roman" panose="02020603050405020304" pitchFamily="18" charset="0"/>
                <a:sym typeface="Open Sans SemiBold"/>
              </a:rPr>
              <a:t>P</a:t>
            </a:r>
            <a:r>
              <a:rPr lang="en-US" sz="2800" i="1" dirty="0">
                <a:latin typeface="Times New Roman" panose="02020603050405020304" pitchFamily="18" charset="0"/>
                <a:ea typeface="Open Sans SemiBold"/>
                <a:cs typeface="Times New Roman" panose="02020603050405020304" pitchFamily="18" charset="0"/>
                <a:sym typeface="Open Sans SemiBold"/>
              </a:rPr>
              <a:t>ercentage </a:t>
            </a:r>
            <a:r>
              <a:rPr lang="en-US" sz="2800" dirty="0">
                <a:latin typeface="Times New Roman" panose="02020603050405020304" pitchFamily="18" charset="0"/>
                <a:ea typeface="Open Sans SemiBold"/>
                <a:cs typeface="Times New Roman" panose="02020603050405020304" pitchFamily="18" charset="0"/>
                <a:sym typeface="Open Sans SemiBold"/>
              </a:rPr>
              <a:t>of the population living below the poverty threshold.</a:t>
            </a:r>
            <a:endParaRPr sz="2800" dirty="0">
              <a:latin typeface="Times New Roman" panose="02020603050405020304" pitchFamily="18" charset="0"/>
              <a:ea typeface="Open Sans SemiBold"/>
              <a:cs typeface="Times New Roman" panose="02020603050405020304" pitchFamily="18" charset="0"/>
              <a:sym typeface="Open Sans SemiBold"/>
            </a:endParaRPr>
          </a:p>
        </p:txBody>
      </p:sp>
      <p:cxnSp>
        <p:nvCxnSpPr>
          <p:cNvPr id="7" name="Google Shape;370;p47"/>
          <p:cNvCxnSpPr/>
          <p:nvPr/>
        </p:nvCxnSpPr>
        <p:spPr>
          <a:xfrm>
            <a:off x="3960889" y="1617661"/>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2" name="Rectangle 1"/>
          <p:cNvSpPr/>
          <p:nvPr/>
        </p:nvSpPr>
        <p:spPr>
          <a:xfrm>
            <a:off x="10369878" y="1701680"/>
            <a:ext cx="1750523" cy="4124206"/>
          </a:xfrm>
          <a:prstGeom prst="rect">
            <a:avLst/>
          </a:prstGeom>
        </p:spPr>
        <p:txBody>
          <a:bodyPr wrap="square">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FYI</a:t>
            </a:r>
            <a:endParaRPr lang="en-US" sz="2600" dirty="0">
              <a:solidFill>
                <a:srgbClr val="202124"/>
              </a:solidFill>
              <a:latin typeface="Times New Roman" panose="02020603050405020304" pitchFamily="18" charset="0"/>
              <a:cs typeface="Times New Roman" panose="02020603050405020304" pitchFamily="18" charset="0"/>
            </a:endParaRPr>
          </a:p>
          <a:p>
            <a:r>
              <a:rPr lang="en-US" sz="2600" dirty="0">
                <a:solidFill>
                  <a:srgbClr val="202124"/>
                </a:solidFill>
                <a:latin typeface="Times New Roman" panose="02020603050405020304" pitchFamily="18" charset="0"/>
                <a:cs typeface="Times New Roman" panose="02020603050405020304" pitchFamily="18" charset="0"/>
              </a:rPr>
              <a:t>Official poverty rate in 2021 was 11.6%, with 37.9 million people in poverty.</a:t>
            </a:r>
            <a:endParaRPr lang="en-US" sz="2600" dirty="0">
              <a:latin typeface="Times New Roman" panose="02020603050405020304" pitchFamily="18" charset="0"/>
              <a:cs typeface="Times New Roman" panose="02020603050405020304" pitchFamily="18" charset="0"/>
            </a:endParaRPr>
          </a:p>
        </p:txBody>
      </p:sp>
      <p:sp>
        <p:nvSpPr>
          <p:cNvPr id="8" name="Google Shape;384;p49"/>
          <p:cNvSpPr/>
          <p:nvPr/>
        </p:nvSpPr>
        <p:spPr>
          <a:xfrm>
            <a:off x="385514" y="11530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84" name="Google Shape;384;p49"/>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385" name="Google Shape;385;p49"/>
          <p:cNvSpPr txBox="1"/>
          <p:nvPr/>
        </p:nvSpPr>
        <p:spPr>
          <a:xfrm>
            <a:off x="-142530" y="1047174"/>
            <a:ext cx="6016664" cy="33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IS JOHNSON’S “WAR ON POVERTY” RESPONSIBLE FOR THE SHARP DECLINE?”</a:t>
            </a:r>
            <a:endParaRPr sz="3600" dirty="0">
              <a:latin typeface="Times New Roman" panose="02020603050405020304" pitchFamily="18" charset="0"/>
              <a:ea typeface="Open Sans ExtraBold"/>
              <a:cs typeface="Times New Roman" panose="02020603050405020304" pitchFamily="18" charset="0"/>
              <a:sym typeface="Open Sans ExtraBold"/>
            </a:endParaRPr>
          </a:p>
        </p:txBody>
      </p:sp>
      <p:sp>
        <p:nvSpPr>
          <p:cNvPr id="2" name="Rectangle 1"/>
          <p:cNvSpPr/>
          <p:nvPr/>
        </p:nvSpPr>
        <p:spPr>
          <a:xfrm>
            <a:off x="1774840" y="4713471"/>
            <a:ext cx="8198587" cy="1246495"/>
          </a:xfrm>
          <a:prstGeom prst="rect">
            <a:avLst/>
          </a:prstGeom>
        </p:spPr>
        <p:txBody>
          <a:bodyPr wrap="square">
            <a:spAutoFit/>
          </a:bodyPr>
          <a:lstStyle/>
          <a:p>
            <a:pPr marL="342900" lvl="0" indent="-342900">
              <a:buFont typeface="Arial" panose="020B0604020202020204" pitchFamily="34" charset="0"/>
              <a:buChar char="•"/>
            </a:pPr>
            <a:r>
              <a:rPr lang="en-US" sz="2400" dirty="0">
                <a:solidFill>
                  <a:schemeClr val="dk1"/>
                </a:solidFill>
                <a:latin typeface="Times New Roman" panose="02020603050405020304" pitchFamily="18" charset="0"/>
                <a:cs typeface="Times New Roman" panose="02020603050405020304" pitchFamily="18" charset="0"/>
              </a:rPr>
              <a:t>Yes, but only partially because poverty was ‘already’ on a                                                    downward trend prior to Johnson’s policies. </a:t>
            </a:r>
          </a:p>
          <a:p>
            <a:pPr marL="342900" lvl="0" indent="-342900">
              <a:buFont typeface="Arial" panose="020B0604020202020204" pitchFamily="34" charset="0"/>
              <a:buChar char="•"/>
            </a:pPr>
            <a:r>
              <a:rPr lang="en-US" sz="2400" dirty="0">
                <a:solidFill>
                  <a:schemeClr val="dk1"/>
                </a:solidFill>
                <a:latin typeface="Times New Roman" panose="02020603050405020304" pitchFamily="18" charset="0"/>
                <a:cs typeface="Times New Roman" panose="02020603050405020304" pitchFamily="18" charset="0"/>
              </a:rPr>
              <a:t>Key are </a:t>
            </a:r>
            <a:r>
              <a:rPr lang="en-US" sz="2400" u="sng" dirty="0">
                <a:solidFill>
                  <a:schemeClr val="dk1"/>
                </a:solidFill>
                <a:latin typeface="Times New Roman" panose="02020603050405020304" pitchFamily="18" charset="0"/>
                <a:cs typeface="Times New Roman" panose="02020603050405020304" pitchFamily="18" charset="0"/>
              </a:rPr>
              <a:t>technology</a:t>
            </a:r>
            <a:r>
              <a:rPr lang="en-US" sz="2400" dirty="0">
                <a:solidFill>
                  <a:schemeClr val="dk1"/>
                </a:solidFill>
                <a:latin typeface="Times New Roman" panose="02020603050405020304" pitchFamily="18" charset="0"/>
                <a:cs typeface="Times New Roman" panose="02020603050405020304" pitchFamily="18" charset="0"/>
              </a:rPr>
              <a:t> and the benefits of </a:t>
            </a:r>
            <a:r>
              <a:rPr lang="en-US" sz="2400" u="sng" dirty="0">
                <a:solidFill>
                  <a:schemeClr val="dk1"/>
                </a:solidFill>
                <a:latin typeface="Times New Roman" panose="02020603050405020304" pitchFamily="18" charset="0"/>
                <a:cs typeface="Times New Roman" panose="02020603050405020304" pitchFamily="18" charset="0"/>
              </a:rPr>
              <a:t>economic growth</a:t>
            </a:r>
            <a:endParaRPr lang="en-US" sz="2400" dirty="0">
              <a:latin typeface="Times New Roman" panose="02020603050405020304" pitchFamily="18" charset="0"/>
              <a:cs typeface="Times New Roman" panose="02020603050405020304" pitchFamily="18" charset="0"/>
            </a:endParaRPr>
          </a:p>
        </p:txBody>
      </p:sp>
      <p:pic>
        <p:nvPicPr>
          <p:cNvPr id="3" name="Google Shape;376;p48">
            <a:extLst>
              <a:ext uri="{FF2B5EF4-FFF2-40B4-BE49-F238E27FC236}">
                <a16:creationId xmlns:a16="http://schemas.microsoft.com/office/drawing/2014/main" id="{6D1B342D-5B65-6420-72D5-8CCB920AF2B7}"/>
              </a:ext>
            </a:extLst>
          </p:cNvPr>
          <p:cNvPicPr preferRelativeResize="0"/>
          <p:nvPr/>
        </p:nvPicPr>
        <p:blipFill rotWithShape="1">
          <a:blip r:embed="rId3">
            <a:alphaModFix/>
          </a:blip>
          <a:srcRect l="9889" t="5429" r="5782" b="4258"/>
          <a:stretch/>
        </p:blipFill>
        <p:spPr>
          <a:xfrm>
            <a:off x="6004560" y="1005577"/>
            <a:ext cx="5994690" cy="35054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0"/>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391" name="Google Shape;391;p50"/>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392" name="Google Shape;392;p50"/>
          <p:cNvSpPr txBox="1"/>
          <p:nvPr/>
        </p:nvSpPr>
        <p:spPr>
          <a:xfrm>
            <a:off x="385514" y="1786884"/>
            <a:ext cx="11537819" cy="453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US" sz="3000" dirty="0">
                <a:latin typeface="Times New Roman" panose="02020603050405020304" pitchFamily="18" charset="0"/>
                <a:ea typeface="Open Sans SemiBold"/>
                <a:cs typeface="Times New Roman" panose="02020603050405020304" pitchFamily="18" charset="0"/>
                <a:sym typeface="Open Sans SemiBold"/>
              </a:rPr>
              <a:t>“</a:t>
            </a:r>
            <a:r>
              <a:rPr lang="en-US" sz="3000" i="1" dirty="0">
                <a:latin typeface="Times New Roman" panose="02020603050405020304" pitchFamily="18" charset="0"/>
                <a:ea typeface="Open Sans SemiBold"/>
                <a:cs typeface="Times New Roman" panose="02020603050405020304" pitchFamily="18" charset="0"/>
                <a:sym typeface="Open Sans SemiBold"/>
              </a:rPr>
              <a:t>Most Americans who are considered ‘poor’ today have routine access to a quality of housing, food, healthcare, consumer products, entertainment, communications, and transportation that even the Vanderbilt's, the Carnegies, the Rockefellers, and the 19th century European princes, with all their wealth, could not have afforded</a:t>
            </a:r>
            <a:r>
              <a:rPr lang="en-US" sz="3000" dirty="0">
                <a:latin typeface="Times New Roman" panose="02020603050405020304" pitchFamily="18" charset="0"/>
                <a:ea typeface="Open Sans SemiBold"/>
                <a:cs typeface="Times New Roman" panose="02020603050405020304" pitchFamily="18" charset="0"/>
                <a:sym typeface="Open Sans SemiBold"/>
              </a:rPr>
              <a:t>.”</a:t>
            </a:r>
            <a:endParaRPr sz="30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393" name="Google Shape;393;p50"/>
          <p:cNvSpPr txBox="1"/>
          <p:nvPr/>
        </p:nvSpPr>
        <p:spPr>
          <a:xfrm>
            <a:off x="7880400" y="5265254"/>
            <a:ext cx="4311600" cy="991500"/>
          </a:xfrm>
          <a:prstGeom prst="rect">
            <a:avLst/>
          </a:prstGeom>
          <a:noFill/>
          <a:ln>
            <a:noFill/>
          </a:ln>
        </p:spPr>
        <p:txBody>
          <a:bodyPr spcFirstLastPara="1" wrap="square" lIns="91425" tIns="91425" rIns="91425" bIns="91425" anchor="ctr" anchorCtr="0">
            <a:noAutofit/>
          </a:bodyPr>
          <a:lstStyle/>
          <a:p>
            <a:pPr marL="457200" lvl="0" indent="-431800" algn="just" rtl="0">
              <a:lnSpc>
                <a:spcPct val="115000"/>
              </a:lnSpc>
              <a:spcBef>
                <a:spcPts val="0"/>
              </a:spcBef>
              <a:spcAft>
                <a:spcPts val="0"/>
              </a:spcAft>
              <a:buClr>
                <a:schemeClr val="dk1"/>
              </a:buClr>
              <a:buSzPts val="3200"/>
              <a:buFont typeface="Open Sans"/>
              <a:buChar char="-"/>
            </a:pPr>
            <a:r>
              <a:rPr lang="en-US" sz="2400" b="1" dirty="0">
                <a:solidFill>
                  <a:schemeClr val="dk1"/>
                </a:solidFill>
                <a:latin typeface="Times New Roman" panose="02020603050405020304" pitchFamily="18" charset="0"/>
                <a:ea typeface="Open Sans"/>
                <a:cs typeface="Times New Roman" panose="02020603050405020304" pitchFamily="18" charset="0"/>
                <a:sym typeface="Open Sans"/>
              </a:rPr>
              <a:t>S. Moore, J. Simon</a:t>
            </a:r>
            <a:endParaRPr sz="2400" b="1" dirty="0">
              <a:latin typeface="Times New Roman" panose="02020603050405020304" pitchFamily="18" charset="0"/>
              <a:cs typeface="Times New Roman" panose="02020603050405020304" pitchFamily="18" charset="0"/>
            </a:endParaRPr>
          </a:p>
        </p:txBody>
      </p:sp>
      <p:sp>
        <p:nvSpPr>
          <p:cNvPr id="2" name="Rectangle 1"/>
          <p:cNvSpPr/>
          <p:nvPr/>
        </p:nvSpPr>
        <p:spPr>
          <a:xfrm>
            <a:off x="26378" y="1186719"/>
            <a:ext cx="12194771" cy="1200329"/>
          </a:xfrm>
          <a:prstGeom prst="rect">
            <a:avLst/>
          </a:prstGeom>
        </p:spPr>
        <p:txBody>
          <a:bodyPr wrap="square">
            <a:spAutoFit/>
          </a:bodyPr>
          <a:lstStyle/>
          <a:p>
            <a:pPr lvl="0" algn="ctr">
              <a:buClr>
                <a:schemeClr val="dk1"/>
              </a:buClr>
              <a:buSzPts val="1100"/>
            </a:pPr>
            <a:r>
              <a:rPr lang="en-US" sz="3600" b="1" i="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Technology</a:t>
            </a:r>
            <a:r>
              <a:rPr lang="en-US"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 &amp; </a:t>
            </a:r>
            <a:r>
              <a:rPr lang="en-US" sz="3600" b="1" i="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Economic Growth</a:t>
            </a:r>
            <a:r>
              <a:rPr lang="en-US"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 has made the gap between rich &amp; poor far less extreme today than 200 years ago </a:t>
            </a:r>
            <a:r>
              <a:rPr lang="en-US" sz="3600" b="1" dirty="0">
                <a:solidFill>
                  <a:schemeClr val="dk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1"/>
          <p:cNvSpPr txBox="1"/>
          <p:nvPr/>
        </p:nvSpPr>
        <p:spPr>
          <a:xfrm>
            <a:off x="-92702" y="110289"/>
            <a:ext cx="12377403" cy="743700"/>
          </a:xfrm>
          <a:prstGeom prst="rect">
            <a:avLst/>
          </a:prstGeom>
          <a:noFill/>
          <a:ln>
            <a:noFill/>
          </a:ln>
        </p:spPr>
        <p:txBody>
          <a:bodyPr spcFirstLastPara="1" wrap="square" lIns="91425" tIns="91425" rIns="91425" bIns="91425" anchor="t" anchorCtr="0">
            <a:noAutofit/>
          </a:bodyPr>
          <a:lstStyle/>
          <a:p>
            <a:pPr lvl="0" algn="ctr"/>
            <a:r>
              <a:rPr lang="en-US" sz="30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Amenities of “ALL” Households in 1950 vs. Poor Households in 1997</a:t>
            </a:r>
            <a:endParaRPr sz="3000" dirty="0">
              <a:latin typeface="Times New Roman" panose="02020603050405020304" pitchFamily="18" charset="0"/>
              <a:ea typeface="Open Sans SemiBold"/>
              <a:cs typeface="Times New Roman" panose="02020603050405020304" pitchFamily="18" charset="0"/>
              <a:sym typeface="Open Sans SemiBold"/>
            </a:endParaRPr>
          </a:p>
        </p:txBody>
      </p:sp>
      <p:graphicFrame>
        <p:nvGraphicFramePr>
          <p:cNvPr id="399" name="Google Shape;399;p51"/>
          <p:cNvGraphicFramePr/>
          <p:nvPr>
            <p:extLst>
              <p:ext uri="{D42A27DB-BD31-4B8C-83A1-F6EECF244321}">
                <p14:modId xmlns:p14="http://schemas.microsoft.com/office/powerpoint/2010/main" val="1127217112"/>
              </p:ext>
            </p:extLst>
          </p:nvPr>
        </p:nvGraphicFramePr>
        <p:xfrm>
          <a:off x="656412" y="737169"/>
          <a:ext cx="11102694" cy="5192773"/>
        </p:xfrm>
        <a:graphic>
          <a:graphicData uri="http://schemas.openxmlformats.org/drawingml/2006/table">
            <a:tbl>
              <a:tblPr>
                <a:noFill/>
                <a:tableStyleId>{E5649F5A-2845-4EC4-B4C9-2D93E44C1B7D}</a:tableStyleId>
              </a:tblPr>
              <a:tblGrid>
                <a:gridCol w="1982445">
                  <a:extLst>
                    <a:ext uri="{9D8B030D-6E8A-4147-A177-3AD203B41FA5}">
                      <a16:colId xmlns:a16="http://schemas.microsoft.com/office/drawing/2014/main" val="20000"/>
                    </a:ext>
                  </a:extLst>
                </a:gridCol>
                <a:gridCol w="4337075">
                  <a:extLst>
                    <a:ext uri="{9D8B030D-6E8A-4147-A177-3AD203B41FA5}">
                      <a16:colId xmlns:a16="http://schemas.microsoft.com/office/drawing/2014/main" val="20001"/>
                    </a:ext>
                  </a:extLst>
                </a:gridCol>
                <a:gridCol w="4783174">
                  <a:extLst>
                    <a:ext uri="{9D8B030D-6E8A-4147-A177-3AD203B41FA5}">
                      <a16:colId xmlns:a16="http://schemas.microsoft.com/office/drawing/2014/main" val="20002"/>
                    </a:ext>
                  </a:extLst>
                </a:gridCol>
              </a:tblGrid>
              <a:tr h="803923">
                <a:tc>
                  <a:txBody>
                    <a:bodyPr/>
                    <a:lstStyle/>
                    <a:p>
                      <a:pPr marL="0" lvl="0" indent="0" algn="ctr" rtl="0">
                        <a:spcBef>
                          <a:spcPts val="0"/>
                        </a:spcBef>
                        <a:spcAft>
                          <a:spcPts val="0"/>
                        </a:spcAft>
                        <a:buNone/>
                      </a:pPr>
                      <a:r>
                        <a:rPr lang="en-US" sz="2000" b="1" dirty="0">
                          <a:latin typeface="Times New Roman" panose="02020603050405020304" pitchFamily="18" charset="0"/>
                          <a:ea typeface="Open Sans"/>
                          <a:cs typeface="Times New Roman" panose="02020603050405020304" pitchFamily="18" charset="0"/>
                          <a:sym typeface="Open Sans"/>
                        </a:rPr>
                        <a:t>Household Amenity</a:t>
                      </a:r>
                      <a:endParaRPr sz="20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b="1" dirty="0">
                          <a:latin typeface="Times New Roman" panose="02020603050405020304" pitchFamily="18" charset="0"/>
                          <a:ea typeface="Open Sans"/>
                          <a:cs typeface="Times New Roman" panose="02020603050405020304" pitchFamily="18" charset="0"/>
                          <a:sym typeface="Open Sans"/>
                        </a:rPr>
                        <a:t>Ownership Rate for “All” Households Below Poverty Line in 1950</a:t>
                      </a:r>
                      <a:endParaRPr sz="20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b="1" dirty="0">
                          <a:latin typeface="Times New Roman" panose="02020603050405020304" pitchFamily="18" charset="0"/>
                          <a:ea typeface="Open Sans"/>
                          <a:cs typeface="Times New Roman" panose="02020603050405020304" pitchFamily="18" charset="0"/>
                          <a:sym typeface="Open Sans"/>
                        </a:rPr>
                        <a:t>Ownership Rate for Households Below Poverty Line in 1997</a:t>
                      </a:r>
                      <a:endParaRPr sz="2000" b="1"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28747">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Electricity</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94%</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99%</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28747">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Flush Toilet</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76%</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99%</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28747">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Refrigerator</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80%</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99%</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28747">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Television</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10%</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95%</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8747">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Telephone</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79% (1960)</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88%</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428747">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Automobile</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59%</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71%</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28747">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Air Conditioning</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12% (1960)</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70%</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428747">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Clothes Dryer</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2%</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48%</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428747">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Dishwasher</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a:latin typeface="Times New Roman" panose="02020603050405020304" pitchFamily="18" charset="0"/>
                          <a:ea typeface="Open Sans"/>
                          <a:cs typeface="Times New Roman" panose="02020603050405020304" pitchFamily="18" charset="0"/>
                          <a:sym typeface="Open Sans"/>
                        </a:rPr>
                        <a:t>2%</a:t>
                      </a:r>
                      <a:endParaRPr sz="200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US" sz="2000" dirty="0">
                          <a:latin typeface="Times New Roman" panose="02020603050405020304" pitchFamily="18" charset="0"/>
                          <a:ea typeface="Open Sans"/>
                          <a:cs typeface="Times New Roman" panose="02020603050405020304" pitchFamily="18" charset="0"/>
                          <a:sym typeface="Open Sans"/>
                        </a:rPr>
                        <a:t>28%</a:t>
                      </a:r>
                      <a:endParaRPr sz="2000" dirty="0">
                        <a:latin typeface="Times New Roman" panose="02020603050405020304" pitchFamily="18" charset="0"/>
                        <a:ea typeface="Open Sans"/>
                        <a:cs typeface="Times New Roman" panose="02020603050405020304" pitchFamily="18" charset="0"/>
                        <a:sym typeface="Open San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3" name="Rectangle 2"/>
          <p:cNvSpPr/>
          <p:nvPr/>
        </p:nvSpPr>
        <p:spPr>
          <a:xfrm>
            <a:off x="92701" y="6039825"/>
            <a:ext cx="12192000" cy="707886"/>
          </a:xfrm>
          <a:prstGeom prst="rect">
            <a:avLst/>
          </a:prstGeom>
        </p:spPr>
        <p:txBody>
          <a:bodyPr wrap="square">
            <a:spAutoFit/>
          </a:bodyPr>
          <a:lstStyle/>
          <a:p>
            <a:r>
              <a:rPr lang="en-US" sz="2000" b="1" i="1" dirty="0">
                <a:solidFill>
                  <a:schemeClr val="dk1"/>
                </a:solidFill>
                <a:latin typeface="Times New Roman" panose="02020603050405020304" pitchFamily="18" charset="0"/>
                <a:cs typeface="Times New Roman" panose="02020603050405020304" pitchFamily="18" charset="0"/>
              </a:rPr>
              <a:t>NOTE: 	</a:t>
            </a:r>
            <a:r>
              <a:rPr lang="en-US" sz="2000" i="1" dirty="0">
                <a:solidFill>
                  <a:schemeClr val="dk1"/>
                </a:solidFill>
                <a:latin typeface="Times New Roman" panose="02020603050405020304" pitchFamily="18" charset="0"/>
                <a:cs typeface="Times New Roman" panose="02020603050405020304" pitchFamily="18" charset="0"/>
              </a:rPr>
              <a:t>Because of  </a:t>
            </a:r>
            <a:r>
              <a:rPr lang="en-US" sz="2000" i="1" u="sng" dirty="0">
                <a:solidFill>
                  <a:schemeClr val="dk1"/>
                </a:solidFill>
                <a:latin typeface="Times New Roman" panose="02020603050405020304" pitchFamily="18" charset="0"/>
                <a:cs typeface="Times New Roman" panose="02020603050405020304" pitchFamily="18" charset="0"/>
              </a:rPr>
              <a:t>Technology</a:t>
            </a:r>
            <a:r>
              <a:rPr lang="en-US" sz="2000" dirty="0">
                <a:solidFill>
                  <a:schemeClr val="dk1"/>
                </a:solidFill>
                <a:latin typeface="Times New Roman" panose="02020603050405020304" pitchFamily="18" charset="0"/>
                <a:cs typeface="Times New Roman" panose="02020603050405020304" pitchFamily="18" charset="0"/>
              </a:rPr>
              <a:t> &amp; </a:t>
            </a:r>
            <a:r>
              <a:rPr lang="en-US" sz="2000" i="1" u="sng" dirty="0">
                <a:solidFill>
                  <a:schemeClr val="dk1"/>
                </a:solidFill>
                <a:latin typeface="Times New Roman" panose="02020603050405020304" pitchFamily="18" charset="0"/>
                <a:cs typeface="Times New Roman" panose="02020603050405020304" pitchFamily="18" charset="0"/>
              </a:rPr>
              <a:t>Economic growth</a:t>
            </a:r>
            <a:r>
              <a:rPr lang="en-US" sz="2000" i="1" dirty="0">
                <a:solidFill>
                  <a:schemeClr val="dk1"/>
                </a:solidFill>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ea typeface="Open Sans SemiBold"/>
                <a:cs typeface="Times New Roman" panose="02020603050405020304" pitchFamily="18" charset="0"/>
                <a:sym typeface="Open Sans SemiBold"/>
              </a:rPr>
              <a:t>Americans living in “Poor Households” in 1997 have more 	routine access to amenities than “All Households” in 1950.</a:t>
            </a:r>
            <a:endParaRPr 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4" name="Google Shape;414;p53"/>
          <p:cNvSpPr txBox="1"/>
          <p:nvPr/>
        </p:nvSpPr>
        <p:spPr>
          <a:xfrm>
            <a:off x="0" y="2719269"/>
            <a:ext cx="12192000" cy="3703200"/>
          </a:xfrm>
          <a:prstGeom prst="rect">
            <a:avLst/>
          </a:prstGeom>
          <a:noFill/>
          <a:ln>
            <a:noFill/>
          </a:ln>
        </p:spPr>
        <p:txBody>
          <a:bodyPr spcFirstLastPara="1" wrap="square" lIns="91425" tIns="45700" rIns="91425" bIns="45700" anchor="t" anchorCtr="0">
            <a:noAutofit/>
          </a:bodyPr>
          <a:lstStyle/>
          <a:p>
            <a:pPr marL="457200" marR="0" lvl="0" indent="-419100" rtl="0">
              <a:lnSpc>
                <a:spcPct val="115000"/>
              </a:lnSpc>
              <a:spcBef>
                <a:spcPts val="0"/>
              </a:spcBef>
              <a:spcAft>
                <a:spcPts val="0"/>
              </a:spcAft>
              <a:buSzPts val="3000"/>
              <a:buChar char="●"/>
            </a:pPr>
            <a:r>
              <a:rPr lang="en-US" sz="2800" b="1" dirty="0">
                <a:latin typeface="Times New Roman" panose="02020603050405020304" pitchFamily="18" charset="0"/>
                <a:ea typeface="Open Sans"/>
                <a:cs typeface="Times New Roman" panose="02020603050405020304" pitchFamily="18" charset="0"/>
                <a:sym typeface="Open Sans"/>
              </a:rPr>
              <a:t>Redistribution in-kind</a:t>
            </a:r>
            <a:endParaRPr sz="2800" b="1" dirty="0">
              <a:latin typeface="Times New Roman" panose="02020603050405020304" pitchFamily="18" charset="0"/>
              <a:ea typeface="Open Sans"/>
              <a:cs typeface="Times New Roman" panose="02020603050405020304" pitchFamily="18" charset="0"/>
              <a:sym typeface="Open Sans"/>
            </a:endParaRPr>
          </a:p>
          <a:p>
            <a:pPr marL="914400" marR="0" lvl="1" indent="-419100" rtl="0">
              <a:lnSpc>
                <a:spcPct val="115000"/>
              </a:lnSpc>
              <a:spcBef>
                <a:spcPts val="0"/>
              </a:spcBef>
              <a:spcAft>
                <a:spcPts val="0"/>
              </a:spcAft>
              <a:buSzPts val="3000"/>
              <a:buFont typeface="Open Sans SemiBold"/>
              <a:buChar char="○"/>
            </a:pPr>
            <a:r>
              <a:rPr lang="en-US" sz="2000" dirty="0">
                <a:latin typeface="Times New Roman" panose="02020603050405020304" pitchFamily="18" charset="0"/>
                <a:ea typeface="Open Sans SemiBold"/>
                <a:cs typeface="Times New Roman" panose="02020603050405020304" pitchFamily="18" charset="0"/>
                <a:sym typeface="Open Sans SemiBold"/>
              </a:rPr>
              <a:t>Transfer of </a:t>
            </a:r>
            <a:r>
              <a:rPr lang="en-US" sz="2000" i="1" dirty="0">
                <a:latin typeface="Times New Roman" panose="02020603050405020304" pitchFamily="18" charset="0"/>
                <a:ea typeface="Open Sans SemiBold"/>
                <a:cs typeface="Times New Roman" panose="02020603050405020304" pitchFamily="18" charset="0"/>
                <a:sym typeface="Open Sans SemiBold"/>
              </a:rPr>
              <a:t>G&amp;S </a:t>
            </a:r>
            <a:r>
              <a:rPr lang="en-US" sz="2000" dirty="0">
                <a:latin typeface="Times New Roman" panose="02020603050405020304" pitchFamily="18" charset="0"/>
                <a:ea typeface="Open Sans SemiBold"/>
                <a:cs typeface="Times New Roman" panose="02020603050405020304" pitchFamily="18" charset="0"/>
                <a:sym typeface="Open Sans SemiBold"/>
              </a:rPr>
              <a:t>(Medicaid, WIC, SNAP)</a:t>
            </a:r>
            <a:endParaRPr sz="2000" dirty="0">
              <a:latin typeface="Times New Roman" panose="02020603050405020304" pitchFamily="18" charset="0"/>
              <a:ea typeface="Open Sans SemiBold"/>
              <a:cs typeface="Times New Roman" panose="02020603050405020304" pitchFamily="18" charset="0"/>
              <a:sym typeface="Open Sans SemiBold"/>
            </a:endParaRPr>
          </a:p>
          <a:p>
            <a:pPr marL="457200" marR="0" lvl="0" indent="-419100" rtl="0">
              <a:lnSpc>
                <a:spcPct val="115000"/>
              </a:lnSpc>
              <a:spcBef>
                <a:spcPts val="0"/>
              </a:spcBef>
              <a:spcAft>
                <a:spcPts val="0"/>
              </a:spcAft>
              <a:buSzPts val="3000"/>
              <a:buFont typeface="Open Sans"/>
              <a:buChar char="●"/>
            </a:pPr>
            <a:r>
              <a:rPr lang="en-US" sz="2800" b="1" dirty="0">
                <a:latin typeface="Times New Roman" panose="02020603050405020304" pitchFamily="18" charset="0"/>
                <a:ea typeface="Open Sans"/>
                <a:cs typeface="Times New Roman" panose="02020603050405020304" pitchFamily="18" charset="0"/>
                <a:sym typeface="Open Sans"/>
              </a:rPr>
              <a:t>Income support</a:t>
            </a:r>
            <a:endParaRPr sz="2800" b="1" dirty="0">
              <a:latin typeface="Times New Roman" panose="02020603050405020304" pitchFamily="18" charset="0"/>
              <a:ea typeface="Open Sans"/>
              <a:cs typeface="Times New Roman" panose="02020603050405020304" pitchFamily="18" charset="0"/>
              <a:sym typeface="Open Sans"/>
            </a:endParaRPr>
          </a:p>
          <a:p>
            <a:pPr marL="914400" lvl="1" indent="-419100">
              <a:lnSpc>
                <a:spcPct val="115000"/>
              </a:lnSpc>
              <a:buSzPts val="3000"/>
              <a:buFont typeface="Open Sans SemiBold"/>
              <a:buChar char="○"/>
            </a:pPr>
            <a:r>
              <a:rPr lang="en-US" sz="2000" dirty="0">
                <a:latin typeface="Times New Roman" panose="02020603050405020304" pitchFamily="18" charset="0"/>
                <a:ea typeface="Open Sans SemiBold"/>
                <a:cs typeface="Times New Roman" panose="02020603050405020304" pitchFamily="18" charset="0"/>
                <a:sym typeface="Open Sans SemiBold"/>
              </a:rPr>
              <a:t>Transfer of </a:t>
            </a:r>
            <a:r>
              <a:rPr lang="en-US" sz="2000" i="1" dirty="0">
                <a:latin typeface="Times New Roman" panose="02020603050405020304" pitchFamily="18" charset="0"/>
                <a:ea typeface="Open Sans SemiBold"/>
                <a:cs typeface="Times New Roman" panose="02020603050405020304" pitchFamily="18" charset="0"/>
                <a:sym typeface="Open Sans SemiBold"/>
              </a:rPr>
              <a:t>money</a:t>
            </a:r>
            <a:r>
              <a:rPr lang="en-US" sz="2000" dirty="0">
                <a:latin typeface="Times New Roman" panose="02020603050405020304" pitchFamily="18" charset="0"/>
                <a:ea typeface="Open Sans SemiBold"/>
                <a:cs typeface="Times New Roman" panose="02020603050405020304" pitchFamily="18" charset="0"/>
                <a:sym typeface="Open Sans SemiBold"/>
              </a:rPr>
              <a:t>—</a:t>
            </a:r>
            <a:r>
              <a:rPr lang="en-US" sz="2000" dirty="0">
                <a:latin typeface="Times New Roman" panose="02020603050405020304" pitchFamily="18" charset="0"/>
                <a:cs typeface="Times New Roman" panose="02020603050405020304" pitchFamily="18" charset="0"/>
              </a:rPr>
              <a:t>earned income tax credit </a:t>
            </a:r>
            <a:r>
              <a:rPr lang="en-US" sz="2000" dirty="0">
                <a:latin typeface="Times New Roman" panose="02020603050405020304" pitchFamily="18" charset="0"/>
                <a:ea typeface="Open Sans SemiBold"/>
                <a:cs typeface="Times New Roman" panose="02020603050405020304" pitchFamily="18" charset="0"/>
                <a:sym typeface="Open Sans SemiBold"/>
              </a:rPr>
              <a:t>[EITC], &amp; </a:t>
            </a:r>
            <a:r>
              <a:rPr lang="en-US" sz="2000" dirty="0">
                <a:latin typeface="Times New Roman" panose="02020603050405020304" pitchFamily="18" charset="0"/>
                <a:cs typeface="Times New Roman" panose="02020603050405020304" pitchFamily="18" charset="0"/>
              </a:rPr>
              <a:t>Temporary Assistance for Needy Families (</a:t>
            </a:r>
            <a:r>
              <a:rPr lang="en-US" sz="2000" dirty="0">
                <a:latin typeface="Times New Roman" panose="02020603050405020304" pitchFamily="18" charset="0"/>
                <a:ea typeface="Open Sans SemiBold"/>
                <a:cs typeface="Times New Roman" panose="02020603050405020304" pitchFamily="18" charset="0"/>
                <a:sym typeface="Open Sans SemiBold"/>
              </a:rPr>
              <a:t>TANF).</a:t>
            </a:r>
            <a:endParaRPr sz="2000" dirty="0">
              <a:latin typeface="Times New Roman" panose="02020603050405020304" pitchFamily="18" charset="0"/>
              <a:ea typeface="Open Sans SemiBold"/>
              <a:cs typeface="Times New Roman" panose="02020603050405020304" pitchFamily="18" charset="0"/>
              <a:sym typeface="Open Sans SemiBold"/>
            </a:endParaRPr>
          </a:p>
          <a:p>
            <a:pPr marL="457200" marR="0" lvl="0" indent="-419100" rtl="0">
              <a:lnSpc>
                <a:spcPct val="115000"/>
              </a:lnSpc>
              <a:spcBef>
                <a:spcPts val="0"/>
              </a:spcBef>
              <a:spcAft>
                <a:spcPts val="0"/>
              </a:spcAft>
              <a:buSzPts val="3000"/>
              <a:buFont typeface="Open Sans"/>
              <a:buChar char="●"/>
            </a:pPr>
            <a:r>
              <a:rPr lang="en-US" sz="2800" b="1" dirty="0">
                <a:latin typeface="Times New Roman" panose="02020603050405020304" pitchFamily="18" charset="0"/>
                <a:ea typeface="Open Sans"/>
                <a:cs typeface="Times New Roman" panose="02020603050405020304" pitchFamily="18" charset="0"/>
                <a:sym typeface="Open Sans"/>
              </a:rPr>
              <a:t>Universal Basic Income</a:t>
            </a:r>
            <a:endParaRPr sz="2800" b="1" dirty="0">
              <a:latin typeface="Times New Roman" panose="02020603050405020304" pitchFamily="18" charset="0"/>
              <a:ea typeface="Open Sans"/>
              <a:cs typeface="Times New Roman" panose="02020603050405020304" pitchFamily="18" charset="0"/>
              <a:sym typeface="Open Sans"/>
            </a:endParaRPr>
          </a:p>
          <a:p>
            <a:pPr marL="914400" lvl="1" indent="-419100">
              <a:lnSpc>
                <a:spcPct val="115000"/>
              </a:lnSpc>
              <a:buSzPts val="3000"/>
              <a:buFont typeface="Open Sans SemiBold"/>
              <a:buChar char="○"/>
            </a:pPr>
            <a:r>
              <a:rPr lang="en-US" sz="2000" dirty="0">
                <a:latin typeface="Times New Roman" panose="02020603050405020304" pitchFamily="18" charset="0"/>
                <a:ea typeface="Open Sans SemiBold"/>
                <a:cs typeface="Times New Roman" panose="02020603050405020304" pitchFamily="18" charset="0"/>
                <a:sym typeface="Open Sans SemiBold"/>
              </a:rPr>
              <a:t>Provide </a:t>
            </a:r>
            <a:r>
              <a:rPr lang="en-US" sz="2000" u="sng" dirty="0">
                <a:latin typeface="Times New Roman" panose="02020603050405020304" pitchFamily="18" charset="0"/>
                <a:ea typeface="Open Sans SemiBold"/>
                <a:cs typeface="Times New Roman" panose="02020603050405020304" pitchFamily="18" charset="0"/>
                <a:sym typeface="Open Sans SemiBold"/>
              </a:rPr>
              <a:t>everyone</a:t>
            </a:r>
            <a:r>
              <a:rPr lang="en-US" sz="2000" dirty="0">
                <a:latin typeface="Times New Roman" panose="02020603050405020304" pitchFamily="18" charset="0"/>
                <a:ea typeface="Open Sans SemiBold"/>
                <a:cs typeface="Times New Roman" panose="02020603050405020304" pitchFamily="18" charset="0"/>
                <a:sym typeface="Open Sans SemiBold"/>
              </a:rPr>
              <a:t> in society with a </a:t>
            </a:r>
            <a:r>
              <a:rPr lang="en-US" sz="2000" i="1" dirty="0">
                <a:latin typeface="Times New Roman" panose="02020603050405020304" pitchFamily="18" charset="0"/>
                <a:ea typeface="Open Sans SemiBold"/>
                <a:cs typeface="Times New Roman" panose="02020603050405020304" pitchFamily="18" charset="0"/>
                <a:sym typeface="Open Sans SemiBold"/>
              </a:rPr>
              <a:t>lump-sum payment </a:t>
            </a:r>
            <a:r>
              <a:rPr lang="en-US" sz="2000" dirty="0">
                <a:latin typeface="Times New Roman" panose="02020603050405020304" pitchFamily="18" charset="0"/>
                <a:ea typeface="Open Sans SemiBold"/>
                <a:cs typeface="Times New Roman" panose="02020603050405020304" pitchFamily="18" charset="0"/>
                <a:sym typeface="Open Sans SemiBold"/>
              </a:rPr>
              <a:t>in </a:t>
            </a:r>
            <a:r>
              <a:rPr lang="en-US" sz="2000" i="1" dirty="0">
                <a:latin typeface="Times New Roman" panose="02020603050405020304" pitchFamily="18" charset="0"/>
                <a:ea typeface="Open Sans SemiBold"/>
                <a:cs typeface="Times New Roman" panose="02020603050405020304" pitchFamily="18" charset="0"/>
                <a:sym typeface="Open Sans SemiBold"/>
              </a:rPr>
              <a:t>regular intervals</a:t>
            </a:r>
            <a:r>
              <a:rPr lang="en-US" sz="2000" dirty="0">
                <a:latin typeface="Times New Roman" panose="02020603050405020304" pitchFamily="18" charset="0"/>
                <a:ea typeface="Open Sans SemiBold"/>
                <a:cs typeface="Times New Roman" panose="02020603050405020304" pitchFamily="18" charset="0"/>
                <a:sym typeface="Open Sans SemiBold"/>
              </a:rPr>
              <a:t>, </a:t>
            </a:r>
            <a:r>
              <a:rPr lang="en-US" sz="2000" dirty="0">
                <a:latin typeface="Times New Roman" panose="02020603050405020304" pitchFamily="18" charset="0"/>
                <a:cs typeface="Times New Roman" panose="02020603050405020304" pitchFamily="18" charset="0"/>
              </a:rPr>
              <a:t>regardless of their income, resources or employment status (e.g., Finland)</a:t>
            </a:r>
            <a:endParaRPr sz="2000" dirty="0">
              <a:latin typeface="Times New Roman" panose="02020603050405020304" pitchFamily="18" charset="0"/>
              <a:ea typeface="Open Sans SemiBold"/>
              <a:cs typeface="Times New Roman" panose="02020603050405020304" pitchFamily="18" charset="0"/>
              <a:sym typeface="Open Sans SemiBold"/>
            </a:endParaRPr>
          </a:p>
          <a:p>
            <a:pPr marL="0" marR="0" lvl="0" indent="0" rtl="0">
              <a:lnSpc>
                <a:spcPct val="115000"/>
              </a:lnSpc>
              <a:spcBef>
                <a:spcPts val="0"/>
              </a:spcBef>
              <a:spcAft>
                <a:spcPts val="0"/>
              </a:spcAft>
              <a:buNone/>
            </a:pPr>
            <a:endParaRPr sz="2700" b="1" dirty="0">
              <a:latin typeface="Times New Roman" panose="02020603050405020304" pitchFamily="18" charset="0"/>
              <a:ea typeface="Open Sans"/>
              <a:cs typeface="Times New Roman" panose="02020603050405020304" pitchFamily="18" charset="0"/>
              <a:sym typeface="Open Sans"/>
            </a:endParaRPr>
          </a:p>
        </p:txBody>
      </p:sp>
      <p:sp>
        <p:nvSpPr>
          <p:cNvPr id="416" name="Google Shape;416;p53"/>
          <p:cNvSpPr/>
          <p:nvPr/>
        </p:nvSpPr>
        <p:spPr>
          <a:xfrm>
            <a:off x="0" y="6051506"/>
            <a:ext cx="12192000" cy="806494"/>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cxnSp>
        <p:nvCxnSpPr>
          <p:cNvPr id="7" name="Google Shape;407;p52"/>
          <p:cNvCxnSpPr/>
          <p:nvPr/>
        </p:nvCxnSpPr>
        <p:spPr>
          <a:xfrm>
            <a:off x="3789184" y="1548720"/>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8" name="Google Shape;406;p52"/>
          <p:cNvSpPr txBox="1"/>
          <p:nvPr/>
        </p:nvSpPr>
        <p:spPr>
          <a:xfrm>
            <a:off x="971884" y="687082"/>
            <a:ext cx="9883800" cy="127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REDISTRIBUTION</a:t>
            </a:r>
            <a:endParaRPr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9" name="Google Shape;408;p52"/>
          <p:cNvSpPr txBox="1"/>
          <p:nvPr/>
        </p:nvSpPr>
        <p:spPr>
          <a:xfrm>
            <a:off x="-182216" y="1713231"/>
            <a:ext cx="12192000" cy="1551600"/>
          </a:xfrm>
          <a:prstGeom prst="rect">
            <a:avLst/>
          </a:prstGeom>
          <a:noFill/>
          <a:ln>
            <a:noFill/>
          </a:ln>
        </p:spPr>
        <p:txBody>
          <a:bodyPr spcFirstLastPara="1" wrap="square" lIns="91425" tIns="91425" rIns="91425" bIns="91425" anchor="t" anchorCtr="0">
            <a:noAutofit/>
          </a:bodyPr>
          <a:lstStyle/>
          <a:p>
            <a:pPr lvl="0" algn="ctr">
              <a:buSzPts val="1100"/>
            </a:pPr>
            <a:r>
              <a:rPr lang="en-US" sz="2600" dirty="0">
                <a:latin typeface="Times New Roman" panose="02020603050405020304" pitchFamily="18" charset="0"/>
                <a:ea typeface="Open Sans SemiBold"/>
                <a:cs typeface="Times New Roman" panose="02020603050405020304" pitchFamily="18" charset="0"/>
                <a:sym typeface="Open Sans SemiBold"/>
              </a:rPr>
              <a:t>Policies designed to alter the levels of</a:t>
            </a:r>
            <a:r>
              <a:rPr lang="en-US" sz="2600" i="1" dirty="0">
                <a:latin typeface="Times New Roman" panose="02020603050405020304" pitchFamily="18" charset="0"/>
                <a:ea typeface="Open Sans SemiBold"/>
                <a:cs typeface="Times New Roman" panose="02020603050405020304" pitchFamily="18" charset="0"/>
                <a:sym typeface="Open Sans SemiBold"/>
              </a:rPr>
              <a:t> consumption </a:t>
            </a:r>
            <a:r>
              <a:rPr lang="en-US" sz="2600" dirty="0">
                <a:latin typeface="Times New Roman" panose="02020603050405020304" pitchFamily="18" charset="0"/>
                <a:ea typeface="Open Sans SemiBold"/>
                <a:cs typeface="Times New Roman" panose="02020603050405020304" pitchFamily="18" charset="0"/>
                <a:sym typeface="Open Sans SemiBold"/>
              </a:rPr>
              <a:t>or </a:t>
            </a:r>
            <a:r>
              <a:rPr lang="en-US" sz="2600" i="1" dirty="0">
                <a:latin typeface="Times New Roman" panose="02020603050405020304" pitchFamily="18" charset="0"/>
                <a:ea typeface="Open Sans SemiBold"/>
                <a:cs typeface="Times New Roman" panose="02020603050405020304" pitchFamily="18" charset="0"/>
                <a:sym typeface="Open Sans SemiBold"/>
              </a:rPr>
              <a:t>income </a:t>
            </a:r>
            <a:r>
              <a:rPr lang="en-US" sz="2600" dirty="0">
                <a:latin typeface="Times New Roman" panose="02020603050405020304" pitchFamily="18" charset="0"/>
                <a:ea typeface="Open Sans SemiBold"/>
                <a:cs typeface="Times New Roman" panose="02020603050405020304" pitchFamily="18" charset="0"/>
                <a:sym typeface="Open Sans SemiBold"/>
              </a:rPr>
              <a:t>of                                            households within a society (usually from rich to poor).</a:t>
            </a:r>
            <a:endParaRPr sz="26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2" name="Google Shape;391;p50">
            <a:extLst>
              <a:ext uri="{FF2B5EF4-FFF2-40B4-BE49-F238E27FC236}">
                <a16:creationId xmlns:a16="http://schemas.microsoft.com/office/drawing/2014/main" id="{65749278-B66A-CD45-90AA-7974793B158B}"/>
              </a:ext>
            </a:extLst>
          </p:cNvPr>
          <p:cNvSpPr/>
          <p:nvPr/>
        </p:nvSpPr>
        <p:spPr>
          <a:xfrm>
            <a:off x="357750" y="112350"/>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4"/>
          <p:cNvSpPr txBox="1"/>
          <p:nvPr/>
        </p:nvSpPr>
        <p:spPr>
          <a:xfrm>
            <a:off x="385514" y="2133898"/>
            <a:ext cx="11476500" cy="395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dirty="0">
                <a:latin typeface="Times New Roman" panose="02020603050405020304" pitchFamily="18" charset="0"/>
                <a:ea typeface="Open Sans"/>
                <a:cs typeface="Times New Roman" panose="02020603050405020304" pitchFamily="18" charset="0"/>
                <a:sym typeface="Open Sans"/>
              </a:rPr>
              <a:t>U.S. government spending on welfare programs…</a:t>
            </a:r>
            <a:endParaRPr sz="3000" b="1" dirty="0">
              <a:latin typeface="Times New Roman" panose="02020603050405020304" pitchFamily="18" charset="0"/>
              <a:ea typeface="Open Sans"/>
              <a:cs typeface="Times New Roman" panose="02020603050405020304" pitchFamily="18" charset="0"/>
              <a:sym typeface="Open Sans"/>
            </a:endParaRPr>
          </a:p>
          <a:p>
            <a:pPr marL="0" lvl="0" indent="0" rtl="0">
              <a:spcBef>
                <a:spcPts val="0"/>
              </a:spcBef>
              <a:spcAft>
                <a:spcPts val="0"/>
              </a:spcAft>
              <a:buClr>
                <a:schemeClr val="dk1"/>
              </a:buClr>
              <a:buSzPts val="1100"/>
              <a:buFont typeface="Arial"/>
              <a:buNone/>
            </a:pPr>
            <a:endParaRPr sz="1000" b="1" dirty="0">
              <a:latin typeface="Times New Roman" panose="02020603050405020304" pitchFamily="18" charset="0"/>
              <a:ea typeface="Open Sans"/>
              <a:cs typeface="Times New Roman" panose="02020603050405020304" pitchFamily="18" charset="0"/>
              <a:sym typeface="Open Sans"/>
            </a:endParaRPr>
          </a:p>
          <a:p>
            <a:pPr marL="1371600" lvl="0" indent="-419100" rtl="0">
              <a:spcBef>
                <a:spcPts val="0"/>
              </a:spcBef>
              <a:spcAft>
                <a:spcPts val="0"/>
              </a:spcAft>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Roughly $952 billion; About 6% of GDP</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0" lvl="0" indent="0" rtl="0">
              <a:spcBef>
                <a:spcPts val="0"/>
              </a:spcBef>
              <a:spcAft>
                <a:spcPts val="0"/>
              </a:spcAft>
              <a:buNone/>
            </a:pPr>
            <a:endParaRPr sz="1000" dirty="0">
              <a:latin typeface="Times New Roman" panose="02020603050405020304" pitchFamily="18" charset="0"/>
              <a:ea typeface="Open Sans SemiBold"/>
              <a:cs typeface="Times New Roman" panose="02020603050405020304" pitchFamily="18" charset="0"/>
              <a:sym typeface="Open Sans SemiBold"/>
            </a:endParaRPr>
          </a:p>
          <a:p>
            <a:pPr marL="1371600" lvl="0" indent="-419100" rtl="0">
              <a:spcBef>
                <a:spcPts val="0"/>
              </a:spcBef>
              <a:spcAft>
                <a:spcPts val="0"/>
              </a:spcAft>
              <a:buSzPts val="3000"/>
              <a:buFont typeface="Open Sans SemiBold"/>
              <a:buChar char="●"/>
            </a:pPr>
            <a:r>
              <a:rPr lang="en-US" sz="3000" dirty="0">
                <a:latin typeface="Times New Roman" panose="02020603050405020304" pitchFamily="18" charset="0"/>
                <a:ea typeface="Open Sans SemiBold"/>
                <a:cs typeface="Times New Roman" panose="02020603050405020304" pitchFamily="18" charset="0"/>
                <a:sym typeface="Open Sans SemiBold"/>
              </a:rPr>
              <a:t>About $20,610 per poor person in the country</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0" lvl="0" indent="0" rtl="0">
              <a:spcBef>
                <a:spcPts val="0"/>
              </a:spcBef>
              <a:spcAft>
                <a:spcPts val="0"/>
              </a:spcAft>
              <a:buNone/>
            </a:pPr>
            <a:endParaRPr sz="1000" dirty="0">
              <a:latin typeface="Times New Roman" panose="02020603050405020304" pitchFamily="18" charset="0"/>
              <a:ea typeface="Open Sans SemiBold"/>
              <a:cs typeface="Times New Roman" panose="02020603050405020304" pitchFamily="18" charset="0"/>
              <a:sym typeface="Open Sans SemiBold"/>
            </a:endParaRPr>
          </a:p>
          <a:p>
            <a:pPr marL="1371600" lvl="0" indent="-419100" rtl="0">
              <a:spcBef>
                <a:spcPts val="0"/>
              </a:spcBef>
              <a:spcAft>
                <a:spcPts val="0"/>
              </a:spcAft>
              <a:buSzPts val="3000"/>
              <a:buFont typeface="Open Sans SemiBold"/>
              <a:buChar char="●"/>
            </a:pPr>
            <a:r>
              <a:rPr lang="en-US" sz="3000" u="sng" dirty="0">
                <a:latin typeface="Times New Roman" panose="02020603050405020304" pitchFamily="18" charset="0"/>
                <a:ea typeface="Open Sans SemiBold"/>
                <a:cs typeface="Times New Roman" panose="02020603050405020304" pitchFamily="18" charset="0"/>
                <a:sym typeface="Open Sans SemiBold"/>
              </a:rPr>
              <a:t>Expensive:</a:t>
            </a:r>
            <a:r>
              <a:rPr lang="en-US" sz="3000" dirty="0">
                <a:latin typeface="Times New Roman" panose="02020603050405020304" pitchFamily="18" charset="0"/>
                <a:ea typeface="Open Sans SemiBold"/>
                <a:cs typeface="Times New Roman" panose="02020603050405020304" pitchFamily="18" charset="0"/>
                <a:sym typeface="Open Sans SemiBold"/>
              </a:rPr>
              <a:t> partly due to </a:t>
            </a:r>
            <a:r>
              <a:rPr lang="en-US" sz="3000" i="1" dirty="0">
                <a:latin typeface="Times New Roman" panose="02020603050405020304" pitchFamily="18" charset="0"/>
                <a:ea typeface="Open Sans SemiBold"/>
                <a:cs typeface="Times New Roman" panose="02020603050405020304" pitchFamily="18" charset="0"/>
                <a:sym typeface="Open Sans SemiBold"/>
              </a:rPr>
              <a:t>complex bureaucracy</a:t>
            </a:r>
            <a:r>
              <a:rPr lang="en-US" sz="3000" dirty="0">
                <a:latin typeface="Times New Roman" panose="02020603050405020304" pitchFamily="18" charset="0"/>
                <a:ea typeface="Open Sans SemiBold"/>
                <a:cs typeface="Times New Roman" panose="02020603050405020304" pitchFamily="18" charset="0"/>
                <a:sym typeface="Open Sans SemiBold"/>
              </a:rPr>
              <a:t>.</a:t>
            </a:r>
          </a:p>
          <a:p>
            <a:pPr marL="1409700" lvl="0" indent="-38100" rtl="0">
              <a:spcBef>
                <a:spcPts val="0"/>
              </a:spcBef>
              <a:spcAft>
                <a:spcPts val="0"/>
              </a:spcAft>
              <a:buSzPts val="3000"/>
              <a:buFont typeface="Courier New" panose="02070309020205020404" pitchFamily="49" charset="0"/>
              <a:buChar char="o"/>
            </a:pPr>
            <a:r>
              <a:rPr lang="en-US" sz="3000" dirty="0">
                <a:latin typeface="Times New Roman" panose="02020603050405020304" pitchFamily="18" charset="0"/>
                <a:ea typeface="Open Sans SemiBold"/>
                <a:cs typeface="Times New Roman" panose="02020603050405020304" pitchFamily="18" charset="0"/>
                <a:sym typeface="Open Sans SemiBold"/>
              </a:rPr>
              <a:t> 	takes about $7 of taxes to get $1 of additional income into 	the hands of a recipient</a:t>
            </a:r>
            <a:endParaRPr sz="3000" dirty="0">
              <a:latin typeface="Times New Roman" panose="02020603050405020304" pitchFamily="18" charset="0"/>
              <a:ea typeface="Open Sans SemiBold"/>
              <a:cs typeface="Times New Roman" panose="02020603050405020304" pitchFamily="18" charset="0"/>
              <a:sym typeface="Open Sans SemiBold"/>
            </a:endParaRPr>
          </a:p>
          <a:p>
            <a:pPr marL="0" lvl="0" indent="0" rtl="0">
              <a:spcBef>
                <a:spcPts val="0"/>
              </a:spcBef>
              <a:spcAft>
                <a:spcPts val="0"/>
              </a:spcAft>
              <a:buNone/>
            </a:pPr>
            <a:endParaRPr sz="3000" dirty="0">
              <a:latin typeface="Open Sans SemiBold"/>
              <a:ea typeface="Open Sans SemiBold"/>
              <a:cs typeface="Open Sans SemiBold"/>
              <a:sym typeface="Open Sans SemiBold"/>
            </a:endParaRPr>
          </a:p>
        </p:txBody>
      </p:sp>
      <p:sp>
        <p:nvSpPr>
          <p:cNvPr id="423" name="Google Shape;423;p54"/>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24" name="Google Shape;424;p54"/>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cxnSp>
        <p:nvCxnSpPr>
          <p:cNvPr id="6" name="Google Shape;370;p47"/>
          <p:cNvCxnSpPr/>
          <p:nvPr/>
        </p:nvCxnSpPr>
        <p:spPr>
          <a:xfrm>
            <a:off x="3832910" y="1955222"/>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2" name="Rectangle 1"/>
          <p:cNvSpPr/>
          <p:nvPr/>
        </p:nvSpPr>
        <p:spPr>
          <a:xfrm>
            <a:off x="1857211" y="1050160"/>
            <a:ext cx="8533105" cy="646331"/>
          </a:xfrm>
          <a:prstGeom prst="rect">
            <a:avLst/>
          </a:prstGeom>
        </p:spPr>
        <p:txBody>
          <a:bodyPr wrap="none">
            <a:spAutoFit/>
          </a:bodyPr>
          <a:lstStyle/>
          <a:p>
            <a:pPr lvl="0" algn="ctr">
              <a:buClr>
                <a:schemeClr val="dk1"/>
              </a:buClr>
              <a:buSzPts val="1100"/>
            </a:pPr>
            <a:r>
              <a:rPr lang="en-US"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Redistribution Spending in the U.S. (2012)</a:t>
            </a:r>
            <a:endParaRPr lang="en-US" sz="3600" dirty="0">
              <a:latin typeface="Open Sans SemiBold"/>
              <a:ea typeface="Open Sans SemiBold"/>
              <a:cs typeface="Open Sans SemiBold"/>
              <a:sym typeface="Open Sans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5"/>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431" name="Google Shape;431;p55"/>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432" name="Google Shape;432;p55"/>
          <p:cNvSpPr txBox="1"/>
          <p:nvPr/>
        </p:nvSpPr>
        <p:spPr>
          <a:xfrm>
            <a:off x="156556" y="1562532"/>
            <a:ext cx="11878887" cy="333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ARGUMENTS </a:t>
            </a:r>
          </a:p>
          <a:p>
            <a:pPr marL="0" lvl="0" indent="0" algn="ctr" rtl="0">
              <a:spcBef>
                <a:spcPts val="0"/>
              </a:spcBef>
              <a:spcAft>
                <a:spcPts val="0"/>
              </a:spcAft>
              <a:buNone/>
            </a:pPr>
            <a:r>
              <a:rPr lang="en-US" sz="3600" b="1" i="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“FOR”</a:t>
            </a:r>
            <a:r>
              <a:rPr lang="en-US"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 &amp; “</a:t>
            </a:r>
            <a:r>
              <a:rPr lang="en-US" sz="3600" b="1" i="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AGAINST </a:t>
            </a:r>
            <a:r>
              <a:rPr lang="en-US"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                     </a:t>
            </a:r>
          </a:p>
          <a:p>
            <a:pPr marL="0" lvl="0" indent="0" algn="ctr" rtl="0">
              <a:spcBef>
                <a:spcPts val="0"/>
              </a:spcBef>
              <a:spcAft>
                <a:spcPts val="0"/>
              </a:spcAft>
              <a:buNone/>
            </a:pPr>
            <a:r>
              <a:rPr lang="en-US"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COERCIVE REDISTRIBUTION</a:t>
            </a:r>
            <a:endParaRPr sz="3600" b="1" dirty="0">
              <a:solidFill>
                <a:srgbClr val="E82424"/>
              </a:solidFill>
              <a:latin typeface="Times New Roman" panose="02020603050405020304" pitchFamily="18" charset="0"/>
              <a:ea typeface="Open Sans ExtraBold"/>
              <a:cs typeface="Times New Roman" panose="02020603050405020304" pitchFamily="18" charset="0"/>
              <a:sym typeface="Open Sans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8" name="Google Shape;448;p57"/>
          <p:cNvSpPr txBox="1"/>
          <p:nvPr/>
        </p:nvSpPr>
        <p:spPr>
          <a:xfrm>
            <a:off x="560883" y="2759759"/>
            <a:ext cx="11476500" cy="3436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000" dirty="0">
              <a:latin typeface="Times New Roman" panose="02020603050405020304" pitchFamily="18" charset="0"/>
              <a:ea typeface="Open Sans SemiBold"/>
              <a:cs typeface="Times New Roman" panose="02020603050405020304" pitchFamily="18" charset="0"/>
              <a:sym typeface="Open Sans SemiBold"/>
            </a:endParaRPr>
          </a:p>
          <a:p>
            <a:pPr marL="0" lvl="0" indent="0" rtl="0">
              <a:spcBef>
                <a:spcPts val="0"/>
              </a:spcBef>
              <a:spcAft>
                <a:spcPts val="0"/>
              </a:spcAft>
              <a:buNone/>
            </a:pPr>
            <a:endParaRPr sz="1000" dirty="0">
              <a:latin typeface="Times New Roman" panose="02020603050405020304" pitchFamily="18" charset="0"/>
              <a:ea typeface="Open Sans SemiBold"/>
              <a:cs typeface="Times New Roman" panose="02020603050405020304" pitchFamily="18" charset="0"/>
              <a:sym typeface="Open Sans SemiBold"/>
            </a:endParaRPr>
          </a:p>
          <a:p>
            <a:pPr marL="38100" lvl="0" algn="ctr" rtl="0">
              <a:spcBef>
                <a:spcPts val="0"/>
              </a:spcBef>
              <a:spcAft>
                <a:spcPts val="0"/>
              </a:spcAft>
              <a:buSzPts val="3000"/>
            </a:pPr>
            <a:r>
              <a:rPr lang="en-US" sz="3000" b="1" dirty="0">
                <a:latin typeface="Times New Roman" panose="02020603050405020304" pitchFamily="18" charset="0"/>
                <a:ea typeface="Open Sans SemiBold"/>
                <a:cs typeface="Times New Roman" panose="02020603050405020304" pitchFamily="18" charset="0"/>
                <a:sym typeface="Open Sans SemiBold"/>
              </a:rPr>
              <a:t>Utilitarian Arguments Favored … </a:t>
            </a:r>
          </a:p>
          <a:p>
            <a:pPr marL="461963" lvl="0" indent="-423863" defTabSz="153988" rtl="0">
              <a:spcBef>
                <a:spcPts val="0"/>
              </a:spcBef>
              <a:spcAft>
                <a:spcPts val="0"/>
              </a:spcAft>
              <a:buSzPts val="3000"/>
              <a:buFont typeface="Wingdings" panose="05000000000000000000" pitchFamily="2" charset="2"/>
              <a:buChar char="§"/>
            </a:pPr>
            <a:r>
              <a:rPr lang="en-US" sz="3000" i="1" dirty="0">
                <a:latin typeface="Times New Roman" panose="02020603050405020304" pitchFamily="18" charset="0"/>
                <a:ea typeface="Open Sans SemiBold"/>
                <a:cs typeface="Times New Roman" panose="02020603050405020304" pitchFamily="18" charset="0"/>
                <a:sym typeface="Open Sans SemiBold"/>
              </a:rPr>
              <a:t>	Redistribution</a:t>
            </a:r>
            <a:endParaRPr lang="en-US" sz="3000" dirty="0">
              <a:latin typeface="Times New Roman" panose="02020603050405020304" pitchFamily="18" charset="0"/>
              <a:ea typeface="Open Sans SemiBold"/>
              <a:cs typeface="Times New Roman" panose="02020603050405020304" pitchFamily="18" charset="0"/>
              <a:sym typeface="Open Sans SemiBold"/>
            </a:endParaRPr>
          </a:p>
          <a:p>
            <a:pPr marL="461963" lvl="0" indent="-423863" defTabSz="153988" rtl="0">
              <a:spcBef>
                <a:spcPts val="0"/>
              </a:spcBef>
              <a:spcAft>
                <a:spcPts val="0"/>
              </a:spcAft>
              <a:buSzPts val="3000"/>
              <a:buFont typeface="Wingdings" panose="05000000000000000000" pitchFamily="2" charset="2"/>
              <a:buChar char="§"/>
            </a:pPr>
            <a:r>
              <a:rPr lang="en-US" sz="3000" dirty="0">
                <a:latin typeface="Times New Roman" panose="02020603050405020304" pitchFamily="18" charset="0"/>
                <a:ea typeface="Open Sans SemiBold"/>
                <a:cs typeface="Times New Roman" panose="02020603050405020304" pitchFamily="18" charset="0"/>
                <a:sym typeface="Open Sans SemiBold"/>
              </a:rPr>
              <a:t>Total Social Welfare can be increased by transferring income/wealth from the </a:t>
            </a:r>
            <a:r>
              <a:rPr lang="en-US" sz="3000" i="1" dirty="0">
                <a:latin typeface="Times New Roman" panose="02020603050405020304" pitchFamily="18" charset="0"/>
                <a:ea typeface="Open Sans SemiBold"/>
                <a:cs typeface="Times New Roman" panose="02020603050405020304" pitchFamily="18" charset="0"/>
                <a:sym typeface="Open Sans SemiBold"/>
              </a:rPr>
              <a:t>rich to the poor</a:t>
            </a:r>
            <a:r>
              <a:rPr lang="en-US" sz="3000" dirty="0">
                <a:latin typeface="Times New Roman" panose="02020603050405020304" pitchFamily="18" charset="0"/>
                <a:ea typeface="Open Sans SemiBold"/>
                <a:cs typeface="Times New Roman" panose="02020603050405020304" pitchFamily="18" charset="0"/>
                <a:sym typeface="Open Sans SemiBold"/>
              </a:rPr>
              <a:t>, so long as,</a:t>
            </a:r>
          </a:p>
          <a:p>
            <a:pPr marL="461963" lvl="0" indent="-423863" defTabSz="153988">
              <a:buSzPts val="3000"/>
              <a:buFont typeface="Wingdings" panose="05000000000000000000" pitchFamily="2" charset="2"/>
              <a:buChar char="§"/>
            </a:pPr>
            <a:r>
              <a:rPr lang="en-US" sz="3000" dirty="0">
                <a:latin typeface="Times New Roman" panose="02020603050405020304" pitchFamily="18" charset="0"/>
                <a:ea typeface="Open Sans SemiBold"/>
                <a:cs typeface="Times New Roman" panose="02020603050405020304" pitchFamily="18" charset="0"/>
                <a:sym typeface="Open Sans SemiBold"/>
              </a:rPr>
              <a:t>People have a </a:t>
            </a:r>
            <a:r>
              <a:rPr lang="en-US" sz="3000" i="1" dirty="0">
                <a:latin typeface="Times New Roman" panose="02020603050405020304" pitchFamily="18" charset="0"/>
                <a:ea typeface="Open Sans SemiBold"/>
                <a:cs typeface="Times New Roman" panose="02020603050405020304" pitchFamily="18" charset="0"/>
                <a:sym typeface="Open Sans SemiBold"/>
              </a:rPr>
              <a:t>diminishing marginal utility* </a:t>
            </a:r>
            <a:r>
              <a:rPr lang="en-US" sz="3000" dirty="0">
                <a:latin typeface="Times New Roman" panose="02020603050405020304" pitchFamily="18" charset="0"/>
                <a:ea typeface="Open Sans SemiBold"/>
                <a:cs typeface="Times New Roman" panose="02020603050405020304" pitchFamily="18" charset="0"/>
                <a:sym typeface="Open Sans SemiBold"/>
              </a:rPr>
              <a:t>for money.</a:t>
            </a:r>
            <a:br>
              <a:rPr lang="en-US" sz="3000" dirty="0">
                <a:latin typeface="Open Sans SemiBold"/>
                <a:ea typeface="Open Sans SemiBold"/>
                <a:cs typeface="Open Sans SemiBold"/>
                <a:sym typeface="Open Sans SemiBold"/>
              </a:rPr>
            </a:br>
            <a:r>
              <a:rPr lang="en-US" sz="2300" dirty="0">
                <a:latin typeface="Open Sans SemiBold"/>
                <a:ea typeface="Open Sans SemiBold"/>
                <a:cs typeface="Open Sans SemiBold"/>
                <a:sym typeface="Open Sans SemiBold"/>
              </a:rPr>
              <a:t>*</a:t>
            </a:r>
            <a:r>
              <a:rPr lang="en-US" sz="1800" dirty="0">
                <a:latin typeface="Times New Roman" panose="02020603050405020304" pitchFamily="18" charset="0"/>
                <a:ea typeface="Open Sans SemiBold"/>
                <a:cs typeface="Times New Roman" panose="02020603050405020304" pitchFamily="18" charset="0"/>
              </a:rPr>
              <a:t>S</a:t>
            </a:r>
            <a:r>
              <a:rPr lang="en-US" sz="1800" dirty="0">
                <a:latin typeface="Times New Roman" panose="02020603050405020304" pitchFamily="18" charset="0"/>
                <a:cs typeface="Times New Roman" panose="02020603050405020304" pitchFamily="18" charset="0"/>
              </a:rPr>
              <a:t>uggests that rich people derive less benefit from extra money than do poor people</a:t>
            </a:r>
            <a:endParaRPr sz="1800" dirty="0">
              <a:latin typeface="Times New Roman" panose="02020603050405020304" pitchFamily="18" charset="0"/>
              <a:ea typeface="Open Sans SemiBold"/>
              <a:cs typeface="Times New Roman" panose="02020603050405020304" pitchFamily="18" charset="0"/>
              <a:sym typeface="Open Sans SemiBold"/>
            </a:endParaRPr>
          </a:p>
        </p:txBody>
      </p:sp>
      <p:cxnSp>
        <p:nvCxnSpPr>
          <p:cNvPr id="450" name="Google Shape;450;p57"/>
          <p:cNvCxnSpPr/>
          <p:nvPr/>
        </p:nvCxnSpPr>
        <p:spPr>
          <a:xfrm>
            <a:off x="4083499" y="1939835"/>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7" name="Google Shape;437;p56"/>
          <p:cNvSpPr txBox="1"/>
          <p:nvPr/>
        </p:nvSpPr>
        <p:spPr>
          <a:xfrm>
            <a:off x="1005216" y="962444"/>
            <a:ext cx="9883800" cy="1240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5400" b="1" dirty="0">
                <a:solidFill>
                  <a:srgbClr val="E82424"/>
                </a:solidFill>
                <a:latin typeface="Times New Roman" panose="02020603050405020304" pitchFamily="18" charset="0"/>
                <a:ea typeface="Open Sans"/>
                <a:cs typeface="Times New Roman" panose="02020603050405020304" pitchFamily="18" charset="0"/>
                <a:sym typeface="Open Sans"/>
              </a:rPr>
              <a:t>1. Utilitarian Justice</a:t>
            </a:r>
            <a:endParaRPr sz="5400" b="1" dirty="0">
              <a:solidFill>
                <a:srgbClr val="E82424"/>
              </a:solidFill>
              <a:latin typeface="Times New Roman" panose="02020603050405020304" pitchFamily="18" charset="0"/>
              <a:ea typeface="Open Sans"/>
              <a:cs typeface="Times New Roman" panose="02020603050405020304" pitchFamily="18" charset="0"/>
              <a:sym typeface="Open Sans"/>
            </a:endParaRPr>
          </a:p>
        </p:txBody>
      </p:sp>
      <p:sp>
        <p:nvSpPr>
          <p:cNvPr id="8" name="Google Shape;439;p56"/>
          <p:cNvSpPr txBox="1"/>
          <p:nvPr/>
        </p:nvSpPr>
        <p:spPr>
          <a:xfrm>
            <a:off x="2729145" y="1960290"/>
            <a:ext cx="7139976" cy="2036400"/>
          </a:xfrm>
          <a:prstGeom prst="rect">
            <a:avLst/>
          </a:prstGeom>
          <a:noFill/>
          <a:ln>
            <a:noFill/>
          </a:ln>
        </p:spPr>
        <p:txBody>
          <a:bodyPr spcFirstLastPara="1" wrap="square" lIns="91425" tIns="45700" rIns="91425" bIns="45700" anchor="t" anchorCtr="0">
            <a:noAutofit/>
          </a:bodyPr>
          <a:lstStyle/>
          <a:p>
            <a:pPr algn="ctr"/>
            <a:r>
              <a:rPr lang="en-US" sz="2800" dirty="0">
                <a:latin typeface="Times New Roman" panose="02020603050405020304" pitchFamily="18" charset="0"/>
                <a:ea typeface="Open Sans SemiBold"/>
                <a:cs typeface="Times New Roman" panose="02020603050405020304" pitchFamily="18" charset="0"/>
                <a:sym typeface="Open Sans SemiBold"/>
              </a:rPr>
              <a:t>M</a:t>
            </a:r>
            <a:r>
              <a:rPr lang="en-US" sz="2800" i="1" dirty="0">
                <a:latin typeface="Times New Roman" panose="02020603050405020304" pitchFamily="18" charset="0"/>
                <a:ea typeface="Open Sans SemiBold"/>
                <a:cs typeface="Times New Roman" panose="02020603050405020304" pitchFamily="18" charset="0"/>
                <a:sym typeface="Open Sans SemiBold"/>
              </a:rPr>
              <a:t>orally</a:t>
            </a:r>
            <a:r>
              <a:rPr lang="en-US" sz="2800" dirty="0">
                <a:latin typeface="Times New Roman" panose="02020603050405020304" pitchFamily="18" charset="0"/>
                <a:ea typeface="Open Sans SemiBold"/>
                <a:cs typeface="Times New Roman" panose="02020603050405020304" pitchFamily="18" charset="0"/>
                <a:sym typeface="Open Sans SemiBold"/>
              </a:rPr>
              <a:t> Best Outcome:                                     </a:t>
            </a:r>
            <a:r>
              <a:rPr lang="en-US" sz="2400" i="1" dirty="0">
                <a:latin typeface="Times New Roman" panose="02020603050405020304" pitchFamily="18" charset="0"/>
                <a:ea typeface="Open Sans SemiBold"/>
                <a:cs typeface="Times New Roman" panose="02020603050405020304" pitchFamily="18" charset="0"/>
                <a:sym typeface="Open Sans SemiBold"/>
              </a:rPr>
              <a:t>maximize</a:t>
            </a:r>
            <a:r>
              <a:rPr lang="en-US" sz="2400" dirty="0">
                <a:latin typeface="Times New Roman" panose="02020603050405020304" pitchFamily="18" charset="0"/>
                <a:ea typeface="Open Sans SemiBold"/>
                <a:cs typeface="Times New Roman" panose="02020603050405020304" pitchFamily="18" charset="0"/>
                <a:sym typeface="Open Sans SemiBold"/>
              </a:rPr>
              <a:t> sum of </a:t>
            </a:r>
            <a:r>
              <a:rPr lang="en-US" sz="2400" i="1" dirty="0">
                <a:latin typeface="Times New Roman" panose="02020603050405020304" pitchFamily="18" charset="0"/>
                <a:ea typeface="Open Sans SemiBold"/>
                <a:cs typeface="Times New Roman" panose="02020603050405020304" pitchFamily="18" charset="0"/>
                <a:sym typeface="Open Sans SemiBold"/>
              </a:rPr>
              <a:t>happiness</a:t>
            </a:r>
            <a:r>
              <a:rPr lang="en-US" sz="2400" dirty="0">
                <a:latin typeface="Times New Roman" panose="02020603050405020304" pitchFamily="18" charset="0"/>
                <a:ea typeface="Open Sans SemiBold"/>
                <a:cs typeface="Times New Roman" panose="02020603050405020304" pitchFamily="18" charset="0"/>
                <a:sym typeface="Open Sans SemiBold"/>
              </a:rPr>
              <a:t>; (</a:t>
            </a:r>
            <a:r>
              <a:rPr lang="en-US" sz="2400" i="1" dirty="0">
                <a:latin typeface="Times New Roman" panose="02020603050405020304" pitchFamily="18" charset="0"/>
                <a:ea typeface="Open Sans SemiBold"/>
                <a:cs typeface="Times New Roman" panose="02020603050405020304" pitchFamily="18" charset="0"/>
                <a:sym typeface="Open Sans SemiBold"/>
              </a:rPr>
              <a:t>minimize suffering</a:t>
            </a:r>
            <a:r>
              <a:rPr lang="en-US" sz="2400" dirty="0">
                <a:latin typeface="Times New Roman" panose="02020603050405020304" pitchFamily="18" charset="0"/>
                <a:ea typeface="Open Sans SemiBold"/>
                <a:cs typeface="Times New Roman" panose="02020603050405020304" pitchFamily="18" charset="0"/>
                <a:sym typeface="Open Sans SemiBold"/>
              </a:rPr>
              <a:t>)</a:t>
            </a:r>
            <a:endParaRPr sz="2400" dirty="0">
              <a:latin typeface="Times New Roman" panose="02020603050405020304" pitchFamily="18" charset="0"/>
              <a:ea typeface="Open Sans SemiBold"/>
              <a:cs typeface="Times New Roman" panose="02020603050405020304" pitchFamily="18" charset="0"/>
              <a:sym typeface="Open Sans SemiBold"/>
            </a:endParaRPr>
          </a:p>
        </p:txBody>
      </p:sp>
      <p:pic>
        <p:nvPicPr>
          <p:cNvPr id="3" name="Picture 2"/>
          <p:cNvPicPr>
            <a:picLocks noChangeAspect="1"/>
          </p:cNvPicPr>
          <p:nvPr/>
        </p:nvPicPr>
        <p:blipFill>
          <a:blip r:embed="rId3"/>
          <a:stretch>
            <a:fillRect/>
          </a:stretch>
        </p:blipFill>
        <p:spPr>
          <a:xfrm>
            <a:off x="198411" y="1079326"/>
            <a:ext cx="1613611" cy="1721018"/>
          </a:xfrm>
          <a:prstGeom prst="rect">
            <a:avLst/>
          </a:prstGeom>
        </p:spPr>
      </p:pic>
      <p:sp>
        <p:nvSpPr>
          <p:cNvPr id="4" name="Rectangle 3"/>
          <p:cNvSpPr/>
          <p:nvPr/>
        </p:nvSpPr>
        <p:spPr>
          <a:xfrm>
            <a:off x="-215511" y="2403494"/>
            <a:ext cx="1957587" cy="307777"/>
          </a:xfrm>
          <a:prstGeom prst="rect">
            <a:avLst/>
          </a:prstGeom>
        </p:spPr>
        <p:txBody>
          <a:bodyPr wrap="none">
            <a:spAutoFit/>
          </a:bodyPr>
          <a:lstStyle/>
          <a:p>
            <a:pPr marL="457200" lvl="0" algn="ctr"/>
            <a:r>
              <a:rPr lang="en-US" b="1" dirty="0">
                <a:solidFill>
                  <a:srgbClr val="FFFF00"/>
                </a:solidFill>
                <a:latin typeface="Times New Roman" panose="02020603050405020304" pitchFamily="18" charset="0"/>
                <a:ea typeface="Open Sans"/>
                <a:cs typeface="Times New Roman" panose="02020603050405020304" pitchFamily="18" charset="0"/>
                <a:sym typeface="Open Sans"/>
              </a:rPr>
              <a:t>Jeremy Bentham</a:t>
            </a:r>
          </a:p>
        </p:txBody>
      </p:sp>
      <p:pic>
        <p:nvPicPr>
          <p:cNvPr id="5" name="Picture 4"/>
          <p:cNvPicPr>
            <a:picLocks noChangeAspect="1"/>
          </p:cNvPicPr>
          <p:nvPr/>
        </p:nvPicPr>
        <p:blipFill>
          <a:blip r:embed="rId4"/>
          <a:stretch>
            <a:fillRect/>
          </a:stretch>
        </p:blipFill>
        <p:spPr>
          <a:xfrm>
            <a:off x="10544987" y="1054992"/>
            <a:ext cx="1613611" cy="1656279"/>
          </a:xfrm>
          <a:prstGeom prst="rect">
            <a:avLst/>
          </a:prstGeom>
        </p:spPr>
      </p:pic>
      <p:sp>
        <p:nvSpPr>
          <p:cNvPr id="10" name="Rectangle 9"/>
          <p:cNvSpPr/>
          <p:nvPr/>
        </p:nvSpPr>
        <p:spPr>
          <a:xfrm>
            <a:off x="10206640" y="2419876"/>
            <a:ext cx="1920719" cy="307777"/>
          </a:xfrm>
          <a:prstGeom prst="rect">
            <a:avLst/>
          </a:prstGeom>
        </p:spPr>
        <p:txBody>
          <a:bodyPr wrap="none">
            <a:spAutoFit/>
          </a:bodyPr>
          <a:lstStyle/>
          <a:p>
            <a:pPr marL="457200" lvl="0" algn="ctr"/>
            <a:r>
              <a:rPr lang="en-US" b="1" dirty="0">
                <a:solidFill>
                  <a:srgbClr val="FFFF00"/>
                </a:solidFill>
                <a:latin typeface="Times New Roman" panose="02020603050405020304" pitchFamily="18" charset="0"/>
                <a:ea typeface="Open Sans"/>
                <a:cs typeface="Times New Roman" panose="02020603050405020304" pitchFamily="18" charset="0"/>
                <a:sym typeface="Open Sans"/>
              </a:rPr>
              <a:t>John Stuart Mill</a:t>
            </a:r>
          </a:p>
        </p:txBody>
      </p:sp>
      <p:sp>
        <p:nvSpPr>
          <p:cNvPr id="11" name="Google Shape;458;p58"/>
          <p:cNvSpPr/>
          <p:nvPr/>
        </p:nvSpPr>
        <p:spPr>
          <a:xfrm>
            <a:off x="0" y="6106886"/>
            <a:ext cx="12192000" cy="751114"/>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12" name="Google Shape;431;p55">
            <a:extLst>
              <a:ext uri="{FF2B5EF4-FFF2-40B4-BE49-F238E27FC236}">
                <a16:creationId xmlns:a16="http://schemas.microsoft.com/office/drawing/2014/main" id="{BC22B26B-28A2-E8B8-8F1C-13CDCC45302C}"/>
              </a:ext>
            </a:extLst>
          </p:cNvPr>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p:nvPr/>
        </p:nvSpPr>
        <p:spPr>
          <a:xfrm>
            <a:off x="0" y="5991900"/>
            <a:ext cx="12192000" cy="866100"/>
          </a:xfrm>
          <a:prstGeom prst="rect">
            <a:avLst/>
          </a:prstGeom>
          <a:solidFill>
            <a:srgbClr val="CC0000"/>
          </a:solidFill>
          <a:ln w="127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187" name="Google Shape;187;p28"/>
          <p:cNvSpPr/>
          <p:nvPr/>
        </p:nvSpPr>
        <p:spPr>
          <a:xfrm>
            <a:off x="385514" y="272953"/>
            <a:ext cx="11476500" cy="616800"/>
          </a:xfrm>
          <a:prstGeom prst="rect">
            <a:avLst/>
          </a:prstGeom>
          <a:no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188" name="Google Shape;188;p28"/>
          <p:cNvSpPr txBox="1"/>
          <p:nvPr/>
        </p:nvSpPr>
        <p:spPr>
          <a:xfrm>
            <a:off x="-2091943" y="1649838"/>
            <a:ext cx="9739388" cy="1161600"/>
          </a:xfrm>
          <a:prstGeom prst="rect">
            <a:avLst/>
          </a:prstGeom>
          <a:noFill/>
          <a:ln>
            <a:noFill/>
          </a:ln>
        </p:spPr>
        <p:txBody>
          <a:bodyPr spcFirstLastPara="1" wrap="square" lIns="91425" tIns="45700" rIns="91425" bIns="45700" anchor="t" anchorCtr="0">
            <a:noAutofit/>
          </a:bodyPr>
          <a:lstStyle/>
          <a:p>
            <a:pPr lvl="0" algn="ctr"/>
            <a:r>
              <a:rPr lang="en-US" sz="32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HUMAN WELL-BEING</a:t>
            </a:r>
            <a:endParaRPr sz="3200" b="1" dirty="0">
              <a:latin typeface="Times New Roman" panose="02020603050405020304" pitchFamily="18" charset="0"/>
              <a:ea typeface="Open Sans ExtraBold"/>
              <a:cs typeface="Times New Roman" panose="02020603050405020304" pitchFamily="18" charset="0"/>
              <a:sym typeface="Open Sans ExtraBold"/>
            </a:endParaRPr>
          </a:p>
        </p:txBody>
      </p:sp>
      <p:sp>
        <p:nvSpPr>
          <p:cNvPr id="189" name="Google Shape;189;p28"/>
          <p:cNvSpPr txBox="1"/>
          <p:nvPr/>
        </p:nvSpPr>
        <p:spPr>
          <a:xfrm>
            <a:off x="269899" y="2632658"/>
            <a:ext cx="5248031" cy="25947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3000" dirty="0">
                <a:latin typeface="Times New Roman" panose="02020603050405020304" pitchFamily="18" charset="0"/>
                <a:ea typeface="Open Sans"/>
                <a:cs typeface="Times New Roman" panose="02020603050405020304" pitchFamily="18" charset="0"/>
                <a:sym typeface="Open Sans"/>
              </a:rPr>
              <a:t>Depends upon access to G</a:t>
            </a:r>
            <a:r>
              <a:rPr lang="en-US" sz="2400" dirty="0">
                <a:latin typeface="Times New Roman" panose="02020603050405020304" pitchFamily="18" charset="0"/>
                <a:ea typeface="Open Sans"/>
                <a:cs typeface="Times New Roman" panose="02020603050405020304" pitchFamily="18" charset="0"/>
                <a:sym typeface="Open Sans"/>
              </a:rPr>
              <a:t>&amp;</a:t>
            </a:r>
            <a:r>
              <a:rPr lang="en-US" sz="3000" dirty="0">
                <a:latin typeface="Times New Roman" panose="02020603050405020304" pitchFamily="18" charset="0"/>
                <a:ea typeface="Open Sans"/>
                <a:cs typeface="Times New Roman" panose="02020603050405020304" pitchFamily="18" charset="0"/>
                <a:sym typeface="Open Sans"/>
              </a:rPr>
              <a:t>S: </a:t>
            </a:r>
          </a:p>
          <a:p>
            <a:pPr marL="1828800" marR="0" lvl="0" indent="-457200" rtl="0">
              <a:spcBef>
                <a:spcPts val="0"/>
              </a:spcBef>
              <a:spcAft>
                <a:spcPts val="0"/>
              </a:spcAft>
              <a:buFont typeface="Arial" panose="020B0604020202020204" pitchFamily="34" charset="0"/>
              <a:buChar char="•"/>
            </a:pPr>
            <a:r>
              <a:rPr lang="en-US" sz="3000" dirty="0">
                <a:latin typeface="Times New Roman" panose="02020603050405020304" pitchFamily="18" charset="0"/>
                <a:ea typeface="Open Sans"/>
                <a:cs typeface="Times New Roman" panose="02020603050405020304" pitchFamily="18" charset="0"/>
                <a:sym typeface="Open Sans"/>
              </a:rPr>
              <a:t>food, </a:t>
            </a:r>
          </a:p>
          <a:p>
            <a:pPr marL="1828800" marR="0" lvl="0" indent="-457200" defTabSz="609600" rtl="0">
              <a:spcBef>
                <a:spcPts val="0"/>
              </a:spcBef>
              <a:spcAft>
                <a:spcPts val="0"/>
              </a:spcAft>
              <a:buFont typeface="Arial" panose="020B0604020202020204" pitchFamily="34" charset="0"/>
              <a:buChar char="•"/>
              <a:tabLst>
                <a:tab pos="461963" algn="l"/>
              </a:tabLst>
            </a:pPr>
            <a:r>
              <a:rPr lang="en-US" sz="3000" dirty="0">
                <a:latin typeface="Times New Roman" panose="02020603050405020304" pitchFamily="18" charset="0"/>
                <a:ea typeface="Open Sans"/>
                <a:cs typeface="Times New Roman" panose="02020603050405020304" pitchFamily="18" charset="0"/>
                <a:sym typeface="Open Sans"/>
              </a:rPr>
              <a:t>shelter, </a:t>
            </a:r>
          </a:p>
          <a:p>
            <a:pPr marL="1828800" marR="0" lvl="0" indent="-457200" defTabSz="366713" rtl="0">
              <a:spcBef>
                <a:spcPts val="0"/>
              </a:spcBef>
              <a:spcAft>
                <a:spcPts val="0"/>
              </a:spcAft>
              <a:buFont typeface="Arial" panose="020B0604020202020204" pitchFamily="34" charset="0"/>
              <a:buChar char="•"/>
            </a:pPr>
            <a:r>
              <a:rPr lang="en-US" sz="3000" dirty="0">
                <a:latin typeface="Times New Roman" panose="02020603050405020304" pitchFamily="18" charset="0"/>
                <a:ea typeface="Open Sans"/>
                <a:cs typeface="Times New Roman" panose="02020603050405020304" pitchFamily="18" charset="0"/>
                <a:sym typeface="Open Sans"/>
              </a:rPr>
              <a:t>clothing</a:t>
            </a:r>
          </a:p>
          <a:p>
            <a:pPr marL="1828800" marR="0" lvl="0" indent="-457200" defTabSz="366713" rtl="0">
              <a:spcBef>
                <a:spcPts val="0"/>
              </a:spcBef>
              <a:spcAft>
                <a:spcPts val="0"/>
              </a:spcAft>
              <a:buFont typeface="Arial" panose="020B0604020202020204" pitchFamily="34" charset="0"/>
              <a:buChar char="•"/>
            </a:pPr>
            <a:r>
              <a:rPr lang="en-US" sz="3000" dirty="0">
                <a:latin typeface="Times New Roman" panose="02020603050405020304" pitchFamily="18" charset="0"/>
                <a:ea typeface="Open Sans"/>
                <a:cs typeface="Times New Roman" panose="02020603050405020304" pitchFamily="18" charset="0"/>
                <a:sym typeface="Open Sans"/>
              </a:rPr>
              <a:t>healthcare </a:t>
            </a:r>
          </a:p>
          <a:p>
            <a:pPr marL="1828800" marR="0" lvl="0" indent="-457200" defTabSz="366713" rtl="0">
              <a:spcBef>
                <a:spcPts val="0"/>
              </a:spcBef>
              <a:spcAft>
                <a:spcPts val="0"/>
              </a:spcAft>
              <a:buFont typeface="Arial" panose="020B0604020202020204" pitchFamily="34" charset="0"/>
              <a:buChar char="•"/>
            </a:pPr>
            <a:r>
              <a:rPr lang="en-US" sz="3000" dirty="0">
                <a:latin typeface="Times New Roman" panose="02020603050405020304" pitchFamily="18" charset="0"/>
                <a:ea typeface="Open Sans"/>
                <a:cs typeface="Times New Roman" panose="02020603050405020304" pitchFamily="18" charset="0"/>
                <a:sym typeface="Open Sans"/>
              </a:rPr>
              <a:t>education</a:t>
            </a:r>
            <a:r>
              <a:rPr lang="en-US" sz="3000" b="1" dirty="0">
                <a:latin typeface="Times New Roman" panose="02020603050405020304" pitchFamily="18" charset="0"/>
                <a:ea typeface="Open Sans"/>
                <a:cs typeface="Times New Roman" panose="02020603050405020304" pitchFamily="18" charset="0"/>
                <a:sym typeface="Open Sans"/>
              </a:rPr>
              <a:t>.</a:t>
            </a:r>
            <a:endParaRPr sz="3000" b="1" dirty="0">
              <a:latin typeface="Times New Roman" panose="02020603050405020304" pitchFamily="18" charset="0"/>
              <a:ea typeface="Open Sans"/>
              <a:cs typeface="Times New Roman" panose="02020603050405020304" pitchFamily="18" charset="0"/>
              <a:sym typeface="Open Sans"/>
            </a:endParaRPr>
          </a:p>
        </p:txBody>
      </p:sp>
      <p:pic>
        <p:nvPicPr>
          <p:cNvPr id="191" name="Google Shape;191;p28"/>
          <p:cNvPicPr preferRelativeResize="0"/>
          <p:nvPr/>
        </p:nvPicPr>
        <p:blipFill rotWithShape="1">
          <a:blip r:embed="rId3">
            <a:alphaModFix/>
          </a:blip>
          <a:srcRect l="3555" r="6208"/>
          <a:stretch/>
        </p:blipFill>
        <p:spPr>
          <a:xfrm>
            <a:off x="5998814" y="1761205"/>
            <a:ext cx="5613299" cy="4119328"/>
          </a:xfrm>
          <a:prstGeom prst="rect">
            <a:avLst/>
          </a:prstGeom>
          <a:noFill/>
          <a:ln>
            <a:noFill/>
          </a:ln>
        </p:spPr>
      </p:pic>
      <p:cxnSp>
        <p:nvCxnSpPr>
          <p:cNvPr id="8" name="Google Shape;175;p27"/>
          <p:cNvCxnSpPr/>
          <p:nvPr/>
        </p:nvCxnSpPr>
        <p:spPr>
          <a:xfrm>
            <a:off x="653151" y="2614803"/>
            <a:ext cx="4249200" cy="0"/>
          </a:xfrm>
          <a:prstGeom prst="straightConnector1">
            <a:avLst/>
          </a:prstGeom>
          <a:noFill/>
          <a:ln w="28575" cap="flat" cmpd="sng">
            <a:solidFill>
              <a:srgbClr val="CC000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6" name="Google Shape;546;p68"/>
          <p:cNvSpPr txBox="1"/>
          <p:nvPr/>
        </p:nvSpPr>
        <p:spPr>
          <a:xfrm>
            <a:off x="385514" y="991628"/>
            <a:ext cx="11292600" cy="70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3300" b="1" u="sng"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____________</a:t>
            </a:r>
            <a:r>
              <a:rPr lang="en-US" sz="33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 were two of the central figures in the formulation of the ideas of Utilitarian Justice?</a:t>
            </a:r>
            <a:endParaRPr sz="3300" b="1" dirty="0">
              <a:solidFill>
                <a:srgbClr val="E82424"/>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547" name="Google Shape;547;p68"/>
          <p:cNvSpPr/>
          <p:nvPr/>
        </p:nvSpPr>
        <p:spPr>
          <a:xfrm>
            <a:off x="803867" y="2641600"/>
            <a:ext cx="5200401" cy="1503680"/>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48" name="Google Shape;548;p68"/>
          <p:cNvSpPr/>
          <p:nvPr/>
        </p:nvSpPr>
        <p:spPr>
          <a:xfrm>
            <a:off x="851634" y="4248018"/>
            <a:ext cx="5100116" cy="1503680"/>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49" name="Google Shape;549;p68"/>
          <p:cNvSpPr/>
          <p:nvPr/>
        </p:nvSpPr>
        <p:spPr>
          <a:xfrm>
            <a:off x="6224534" y="4236700"/>
            <a:ext cx="5200500" cy="1514998"/>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50" name="Google Shape;550;p68"/>
          <p:cNvSpPr/>
          <p:nvPr/>
        </p:nvSpPr>
        <p:spPr>
          <a:xfrm>
            <a:off x="6187732" y="2641600"/>
            <a:ext cx="5272747" cy="1503680"/>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51" name="Google Shape;551;p68"/>
          <p:cNvSpPr txBox="1"/>
          <p:nvPr/>
        </p:nvSpPr>
        <p:spPr>
          <a:xfrm>
            <a:off x="803867" y="300280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dirty="0">
                <a:solidFill>
                  <a:srgbClr val="FFFFFF"/>
                </a:solidFill>
                <a:latin typeface="Times New Roman" panose="02020603050405020304" pitchFamily="18" charset="0"/>
                <a:ea typeface="Open Sans"/>
                <a:cs typeface="Times New Roman" panose="02020603050405020304" pitchFamily="18" charset="0"/>
                <a:sym typeface="Open Sans"/>
              </a:rPr>
              <a:t>A.  Karl Marx and                    Friedrich Engels</a:t>
            </a:r>
            <a:endParaRPr sz="2800" dirty="0">
              <a:solidFill>
                <a:srgbClr val="FFFFFF"/>
              </a:solidFill>
              <a:latin typeface="Times New Roman" panose="02020603050405020304" pitchFamily="18" charset="0"/>
              <a:cs typeface="Times New Roman" panose="02020603050405020304" pitchFamily="18" charset="0"/>
            </a:endParaRPr>
          </a:p>
        </p:txBody>
      </p:sp>
      <p:sp>
        <p:nvSpPr>
          <p:cNvPr id="552" name="Google Shape;552;p68"/>
          <p:cNvSpPr txBox="1"/>
          <p:nvPr/>
        </p:nvSpPr>
        <p:spPr>
          <a:xfrm>
            <a:off x="803668" y="4360369"/>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dirty="0">
                <a:solidFill>
                  <a:srgbClr val="FFFFFF"/>
                </a:solidFill>
                <a:latin typeface="Times New Roman" panose="02020603050405020304" pitchFamily="18" charset="0"/>
                <a:ea typeface="Open Sans"/>
                <a:cs typeface="Times New Roman" panose="02020603050405020304" pitchFamily="18" charset="0"/>
                <a:sym typeface="Open Sans"/>
              </a:rPr>
              <a:t>C.  Max Lorenz and                    Corrado Gini</a:t>
            </a:r>
            <a:endParaRPr sz="28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553" name="Google Shape;553;p68"/>
          <p:cNvSpPr txBox="1"/>
          <p:nvPr/>
        </p:nvSpPr>
        <p:spPr>
          <a:xfrm>
            <a:off x="6187733" y="302320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dirty="0">
                <a:solidFill>
                  <a:srgbClr val="FFFFFF"/>
                </a:solidFill>
                <a:latin typeface="Times New Roman" panose="02020603050405020304" pitchFamily="18" charset="0"/>
                <a:ea typeface="Open Sans"/>
                <a:cs typeface="Times New Roman" panose="02020603050405020304" pitchFamily="18" charset="0"/>
                <a:sym typeface="Open Sans"/>
              </a:rPr>
              <a:t>B.  Jeremy Bentham and John Stuart Mill</a:t>
            </a:r>
            <a:endParaRPr sz="28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554" name="Google Shape;554;p68"/>
          <p:cNvSpPr txBox="1"/>
          <p:nvPr/>
        </p:nvSpPr>
        <p:spPr>
          <a:xfrm>
            <a:off x="6187733" y="4526880"/>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dirty="0">
                <a:solidFill>
                  <a:srgbClr val="FFFFFF"/>
                </a:solidFill>
                <a:latin typeface="Times New Roman" panose="02020603050405020304" pitchFamily="18" charset="0"/>
                <a:ea typeface="Open Sans"/>
                <a:cs typeface="Times New Roman" panose="02020603050405020304" pitchFamily="18" charset="0"/>
                <a:sym typeface="Open Sans"/>
              </a:rPr>
              <a:t>D.  John </a:t>
            </a:r>
            <a:r>
              <a:rPr lang="en-US" sz="2800" b="1" dirty="0" err="1">
                <a:solidFill>
                  <a:srgbClr val="FFFFFF"/>
                </a:solidFill>
                <a:latin typeface="Times New Roman" panose="02020603050405020304" pitchFamily="18" charset="0"/>
                <a:ea typeface="Open Sans"/>
                <a:cs typeface="Times New Roman" panose="02020603050405020304" pitchFamily="18" charset="0"/>
                <a:sym typeface="Open Sans"/>
              </a:rPr>
              <a:t>Harsanyi</a:t>
            </a:r>
            <a:r>
              <a:rPr lang="en-US" sz="2800" b="1" dirty="0">
                <a:solidFill>
                  <a:srgbClr val="FFFFFF"/>
                </a:solidFill>
                <a:latin typeface="Times New Roman" panose="02020603050405020304" pitchFamily="18" charset="0"/>
                <a:ea typeface="Open Sans"/>
                <a:cs typeface="Times New Roman" panose="02020603050405020304" pitchFamily="18" charset="0"/>
                <a:sym typeface="Open Sans"/>
              </a:rPr>
              <a:t> and                  Robert Frank</a:t>
            </a:r>
            <a:endParaRPr sz="28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555" name="Google Shape;555;p68"/>
          <p:cNvSpPr/>
          <p:nvPr/>
        </p:nvSpPr>
        <p:spPr>
          <a:xfrm>
            <a:off x="6206926" y="4222143"/>
            <a:ext cx="5200500" cy="150368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56" name="Google Shape;556;p68"/>
          <p:cNvSpPr/>
          <p:nvPr/>
        </p:nvSpPr>
        <p:spPr>
          <a:xfrm>
            <a:off x="831413" y="2651792"/>
            <a:ext cx="5200401" cy="150368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57" name="Google Shape;557;p68"/>
          <p:cNvSpPr/>
          <p:nvPr/>
        </p:nvSpPr>
        <p:spPr>
          <a:xfrm>
            <a:off x="869242" y="4222143"/>
            <a:ext cx="5100116" cy="150368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rtl="0">
              <a:spcBef>
                <a:spcPts val="0"/>
              </a:spcBef>
              <a:spcAft>
                <a:spcPts val="0"/>
              </a:spcAft>
              <a:buNone/>
            </a:pPr>
            <a:endParaRPr/>
          </a:p>
        </p:txBody>
      </p:sp>
      <p:sp>
        <p:nvSpPr>
          <p:cNvPr id="15" name="Google Shape;424;p54"/>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2" name="Google Shape;458;p58">
            <a:extLst>
              <a:ext uri="{FF2B5EF4-FFF2-40B4-BE49-F238E27FC236}">
                <a16:creationId xmlns:a16="http://schemas.microsoft.com/office/drawing/2014/main" id="{7D919005-E7A9-DBFE-53BD-58E6A9A57810}"/>
              </a:ext>
            </a:extLst>
          </p:cNvPr>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p:cTn id="7" dur="1"/>
                                        <p:tgtEl>
                                          <p:spTgt spid="555"/>
                                        </p:tgtEl>
                                      </p:cBhvr>
                                    </p:animEffect>
                                  </p:childTnLst>
                                </p:cTn>
                              </p:par>
                              <p:par>
                                <p:cTn id="8" presetID="10" presetClass="entr" presetSubtype="0" fill="hold" nodeType="withEffect">
                                  <p:stCondLst>
                                    <p:cond delay="0"/>
                                  </p:stCondLst>
                                  <p:childTnLst>
                                    <p:set>
                                      <p:cBhvr>
                                        <p:cTn id="9" dur="1" fill="hold">
                                          <p:stCondLst>
                                            <p:cond delay="0"/>
                                          </p:stCondLst>
                                        </p:cTn>
                                        <p:tgtEl>
                                          <p:spTgt spid="556"/>
                                        </p:tgtEl>
                                        <p:attrNameLst>
                                          <p:attrName>style.visibility</p:attrName>
                                        </p:attrNameLst>
                                      </p:cBhvr>
                                      <p:to>
                                        <p:strVal val="visible"/>
                                      </p:to>
                                    </p:set>
                                    <p:animEffect transition="in" filter="fade">
                                      <p:cBhvr>
                                        <p:cTn id="10" dur="1"/>
                                        <p:tgtEl>
                                          <p:spTgt spid="556"/>
                                        </p:tgtEl>
                                      </p:cBhvr>
                                    </p:animEffect>
                                  </p:childTnLst>
                                </p:cTn>
                              </p:par>
                              <p:par>
                                <p:cTn id="11" presetID="10" presetClass="entr" presetSubtype="0" fill="hold" nodeType="withEffect">
                                  <p:stCondLst>
                                    <p:cond delay="0"/>
                                  </p:stCondLst>
                                  <p:childTnLst>
                                    <p:set>
                                      <p:cBhvr>
                                        <p:cTn id="12" dur="1" fill="hold">
                                          <p:stCondLst>
                                            <p:cond delay="0"/>
                                          </p:stCondLst>
                                        </p:cTn>
                                        <p:tgtEl>
                                          <p:spTgt spid="557"/>
                                        </p:tgtEl>
                                        <p:attrNameLst>
                                          <p:attrName>style.visibility</p:attrName>
                                        </p:attrNameLst>
                                      </p:cBhvr>
                                      <p:to>
                                        <p:strVal val="visible"/>
                                      </p:to>
                                    </p:set>
                                    <p:animEffect transition="in" filter="fade">
                                      <p:cBhvr>
                                        <p:cTn id="13" dur="1"/>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8"/>
          <p:cNvSpPr txBox="1"/>
          <p:nvPr/>
        </p:nvSpPr>
        <p:spPr>
          <a:xfrm>
            <a:off x="1428662" y="768181"/>
            <a:ext cx="9883800" cy="1240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E82424"/>
                </a:solidFill>
                <a:latin typeface="Times New Roman" panose="02020603050405020304" pitchFamily="18" charset="0"/>
                <a:ea typeface="Open Sans"/>
                <a:cs typeface="Times New Roman" panose="02020603050405020304" pitchFamily="18" charset="0"/>
                <a:sym typeface="Open Sans"/>
              </a:rPr>
              <a:t>2. Rawlsian Justice</a:t>
            </a:r>
            <a:endParaRPr sz="3200" b="1" dirty="0">
              <a:solidFill>
                <a:srgbClr val="548AA2"/>
              </a:solidFill>
              <a:latin typeface="Open Sans"/>
              <a:ea typeface="Open Sans"/>
              <a:cs typeface="Open Sans"/>
              <a:sym typeface="Open Sans"/>
            </a:endParaRPr>
          </a:p>
          <a:p>
            <a:pPr marL="0" lvl="0" indent="0" algn="ctr" rtl="0">
              <a:spcBef>
                <a:spcPts val="0"/>
              </a:spcBef>
              <a:spcAft>
                <a:spcPts val="0"/>
              </a:spcAft>
              <a:buNone/>
            </a:pPr>
            <a:endParaRPr sz="5000" b="1" dirty="0">
              <a:solidFill>
                <a:srgbClr val="00262C"/>
              </a:solidFill>
              <a:latin typeface="Open Sans"/>
              <a:ea typeface="Open Sans"/>
              <a:cs typeface="Open Sans"/>
              <a:sym typeface="Open Sans"/>
            </a:endParaRPr>
          </a:p>
        </p:txBody>
      </p:sp>
      <p:cxnSp>
        <p:nvCxnSpPr>
          <p:cNvPr id="456" name="Google Shape;456;p58"/>
          <p:cNvCxnSpPr/>
          <p:nvPr/>
        </p:nvCxnSpPr>
        <p:spPr>
          <a:xfrm>
            <a:off x="4585228" y="1472356"/>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458" name="Google Shape;458;p58"/>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7" name="Google Shape;466;p59"/>
          <p:cNvSpPr txBox="1"/>
          <p:nvPr/>
        </p:nvSpPr>
        <p:spPr>
          <a:xfrm>
            <a:off x="3134701" y="3383045"/>
            <a:ext cx="7647195" cy="1194635"/>
          </a:xfrm>
          <a:prstGeom prst="rect">
            <a:avLst/>
          </a:prstGeom>
          <a:noFill/>
          <a:ln>
            <a:noFill/>
          </a:ln>
        </p:spPr>
        <p:txBody>
          <a:bodyPr spcFirstLastPara="1" wrap="square" lIns="91425" tIns="91425" rIns="91425" bIns="91425" anchor="t" anchorCtr="0">
            <a:noAutofit/>
          </a:bodyPr>
          <a:lstStyle/>
          <a:p>
            <a:pPr marL="38100" algn="ctr">
              <a:buSzPts val="3000"/>
            </a:pPr>
            <a:r>
              <a:rPr lang="en-US" sz="2800" i="1" dirty="0">
                <a:latin typeface="Times New Roman" panose="02020603050405020304" pitchFamily="18" charset="0"/>
                <a:ea typeface="Open Sans SemiBold"/>
                <a:cs typeface="Times New Roman" panose="02020603050405020304" pitchFamily="18" charset="0"/>
                <a:sym typeface="Open Sans SemiBold"/>
              </a:rPr>
              <a:t>“Social contract" designed behind a “veil of ignorance*” would aim to “maximize the well-being of the worst-off member of society.”</a:t>
            </a:r>
          </a:p>
          <a:p>
            <a:pPr marL="38100" algn="ctr">
              <a:buSzPts val="3000"/>
            </a:pPr>
            <a:endParaRPr lang="en-US" sz="3000" dirty="0">
              <a:latin typeface="Times New Roman" panose="02020603050405020304" pitchFamily="18" charset="0"/>
              <a:ea typeface="Open Sans SemiBold"/>
              <a:cs typeface="Times New Roman" panose="02020603050405020304" pitchFamily="18" charset="0"/>
              <a:sym typeface="Open Sans SemiBold"/>
            </a:endParaRPr>
          </a:p>
          <a:p>
            <a:pPr marL="457200" lvl="0" indent="-419100" rtl="0">
              <a:spcBef>
                <a:spcPts val="0"/>
              </a:spcBef>
              <a:spcAft>
                <a:spcPts val="0"/>
              </a:spcAft>
              <a:buSzPts val="3000"/>
              <a:buFont typeface="Open Sans SemiBold"/>
              <a:buChar char="●"/>
            </a:pPr>
            <a:endParaRPr lang="en-US" sz="30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3" name="Rectangle 2"/>
          <p:cNvSpPr/>
          <p:nvPr/>
        </p:nvSpPr>
        <p:spPr>
          <a:xfrm>
            <a:off x="0" y="4930847"/>
            <a:ext cx="12192000" cy="707886"/>
          </a:xfrm>
          <a:prstGeom prst="rect">
            <a:avLst/>
          </a:prstGeom>
        </p:spPr>
        <p:txBody>
          <a:bodyPr wrap="square">
            <a:spAutoFit/>
          </a:bodyPr>
          <a:lstStyle/>
          <a:p>
            <a:pPr marL="38100" lvl="0" defTabSz="571500">
              <a:buSzPts val="3000"/>
            </a:pPr>
            <a:r>
              <a:rPr lang="en-US" sz="2000" b="1" dirty="0">
                <a:latin typeface="Times New Roman" panose="02020603050405020304" pitchFamily="18" charset="0"/>
                <a:cs typeface="Times New Roman" panose="02020603050405020304" pitchFamily="18" charset="0"/>
              </a:rPr>
              <a:t>*Veil of ignorance: </a:t>
            </a:r>
            <a:r>
              <a:rPr lang="en-US" sz="2000" dirty="0">
                <a:latin typeface="Times New Roman" panose="02020603050405020304" pitchFamily="18" charset="0"/>
                <a:cs typeface="Times New Roman" panose="02020603050405020304" pitchFamily="18" charset="0"/>
              </a:rPr>
              <a:t>	Behind this veil, one knows </a:t>
            </a:r>
            <a:r>
              <a:rPr lang="en-US" sz="2000" b="1" dirty="0">
                <a:latin typeface="Times New Roman" panose="02020603050405020304" pitchFamily="18" charset="0"/>
                <a:cs typeface="Times New Roman" panose="02020603050405020304" pitchFamily="18" charset="0"/>
              </a:rPr>
              <a:t>nothing</a:t>
            </a:r>
            <a:r>
              <a:rPr lang="en-US" sz="2000" dirty="0">
                <a:latin typeface="Times New Roman" panose="02020603050405020304" pitchFamily="18" charset="0"/>
                <a:cs typeface="Times New Roman" panose="02020603050405020304" pitchFamily="18" charset="0"/>
              </a:rPr>
              <a:t> about another’s natural abilities, position in society,                          				sex, race, nationality, or individual tastes.</a:t>
            </a:r>
            <a:endParaRPr lang="en-US" sz="20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2" name="Rectangle 1"/>
          <p:cNvSpPr/>
          <p:nvPr/>
        </p:nvSpPr>
        <p:spPr>
          <a:xfrm>
            <a:off x="168996" y="2692543"/>
            <a:ext cx="2543176" cy="646331"/>
          </a:xfrm>
          <a:prstGeom prst="rect">
            <a:avLst/>
          </a:prstGeom>
        </p:spPr>
        <p:txBody>
          <a:bodyPr wrap="square">
            <a:spAutoFit/>
          </a:bodyPr>
          <a:lstStyle/>
          <a:p>
            <a:pPr marL="38100" lvl="0">
              <a:buSzPts val="3000"/>
            </a:pPr>
            <a:r>
              <a:rPr lang="en-US" sz="1800" dirty="0">
                <a:latin typeface="Times New Roman" panose="02020603050405020304" pitchFamily="18" charset="0"/>
                <a:ea typeface="Open Sans SemiBold"/>
                <a:cs typeface="Times New Roman" panose="02020603050405020304" pitchFamily="18" charset="0"/>
                <a:sym typeface="Open Sans SemiBold"/>
              </a:rPr>
              <a:t>John Rawls improved on social contract theory</a:t>
            </a:r>
          </a:p>
        </p:txBody>
      </p:sp>
      <p:sp>
        <p:nvSpPr>
          <p:cNvPr id="4" name="Rectangle 3"/>
          <p:cNvSpPr/>
          <p:nvPr/>
        </p:nvSpPr>
        <p:spPr>
          <a:xfrm>
            <a:off x="3971837" y="1746094"/>
            <a:ext cx="6969760" cy="1569660"/>
          </a:xfrm>
          <a:prstGeom prst="rect">
            <a:avLst/>
          </a:prstGeom>
        </p:spPr>
        <p:txBody>
          <a:bodyPr wrap="square">
            <a:spAutoFit/>
          </a:bodyPr>
          <a:lstStyle/>
          <a:p>
            <a:pPr marL="38100" algn="ctr">
              <a:buSzPts val="3000"/>
            </a:pPr>
            <a:r>
              <a:rPr lang="en-US" sz="3000" dirty="0">
                <a:latin typeface="Times New Roman" panose="02020603050405020304" pitchFamily="18" charset="0"/>
                <a:ea typeface="Open Sans SemiBold"/>
                <a:cs typeface="Times New Roman" panose="02020603050405020304" pitchFamily="18" charset="0"/>
                <a:sym typeface="Open Sans SemiBold"/>
              </a:rPr>
              <a:t>The </a:t>
            </a:r>
            <a:r>
              <a:rPr lang="en-US" sz="3000" dirty="0" err="1">
                <a:latin typeface="Times New Roman" panose="02020603050405020304" pitchFamily="18" charset="0"/>
                <a:ea typeface="Open Sans SemiBold"/>
                <a:cs typeface="Times New Roman" panose="02020603050405020304" pitchFamily="18" charset="0"/>
                <a:sym typeface="Open Sans SemiBold"/>
              </a:rPr>
              <a:t>Maximin</a:t>
            </a:r>
            <a:r>
              <a:rPr lang="en-US" sz="3000" dirty="0">
                <a:latin typeface="Times New Roman" panose="02020603050405020304" pitchFamily="18" charset="0"/>
                <a:ea typeface="Open Sans SemiBold"/>
                <a:cs typeface="Times New Roman" panose="02020603050405020304" pitchFamily="18" charset="0"/>
                <a:sym typeface="Open Sans SemiBold"/>
              </a:rPr>
              <a:t> Criterion: </a:t>
            </a:r>
          </a:p>
          <a:p>
            <a:pPr marL="381000" indent="-342900">
              <a:buSzPts val="3000"/>
              <a:buFont typeface="Arial" panose="020B0604020202020204" pitchFamily="34" charset="0"/>
              <a:buChar char="•"/>
            </a:pPr>
            <a:r>
              <a:rPr lang="en-US" sz="2200" dirty="0">
                <a:latin typeface="Times New Roman" panose="02020603050405020304" pitchFamily="18" charset="0"/>
                <a:ea typeface="Open Sans SemiBold"/>
                <a:cs typeface="Times New Roman" panose="02020603050405020304" pitchFamily="18" charset="0"/>
                <a:sym typeface="Open Sans SemiBold"/>
              </a:rPr>
              <a:t>Redistribution: </a:t>
            </a:r>
          </a:p>
          <a:p>
            <a:pPr marL="381000" indent="-342900">
              <a:buSzPts val="3000"/>
              <a:buFont typeface="Arial" panose="020B0604020202020204" pitchFamily="34" charset="0"/>
              <a:buChar char="•"/>
            </a:pPr>
            <a:r>
              <a:rPr lang="en-US" sz="2200" dirty="0">
                <a:latin typeface="Times New Roman" panose="02020603050405020304" pitchFamily="18" charset="0"/>
                <a:ea typeface="Open Sans SemiBold"/>
                <a:cs typeface="Times New Roman" panose="02020603050405020304" pitchFamily="18" charset="0"/>
                <a:sym typeface="Open Sans SemiBold"/>
              </a:rPr>
              <a:t>Argument claiming that institutions must be                                                structured to benefit the </a:t>
            </a:r>
            <a:r>
              <a:rPr lang="en-US" sz="2200" i="1" dirty="0">
                <a:latin typeface="Times New Roman" panose="02020603050405020304" pitchFamily="18" charset="0"/>
                <a:ea typeface="Open Sans SemiBold"/>
                <a:cs typeface="Times New Roman" panose="02020603050405020304" pitchFamily="18" charset="0"/>
                <a:sym typeface="Open Sans SemiBold"/>
              </a:rPr>
              <a:t>least well-off person </a:t>
            </a:r>
            <a:r>
              <a:rPr lang="en-US" sz="2200" dirty="0">
                <a:latin typeface="Times New Roman" panose="02020603050405020304" pitchFamily="18" charset="0"/>
                <a:ea typeface="Open Sans SemiBold"/>
                <a:cs typeface="Times New Roman" panose="02020603050405020304" pitchFamily="18" charset="0"/>
                <a:sym typeface="Open Sans SemiBold"/>
              </a:rPr>
              <a:t>in society. </a:t>
            </a:r>
          </a:p>
        </p:txBody>
      </p:sp>
      <p:pic>
        <p:nvPicPr>
          <p:cNvPr id="5" name="Picture 4"/>
          <p:cNvPicPr>
            <a:picLocks noChangeAspect="1"/>
          </p:cNvPicPr>
          <p:nvPr/>
        </p:nvPicPr>
        <p:blipFill>
          <a:blip r:embed="rId3"/>
          <a:stretch>
            <a:fillRect/>
          </a:stretch>
        </p:blipFill>
        <p:spPr>
          <a:xfrm>
            <a:off x="157074" y="875339"/>
            <a:ext cx="2543175" cy="1771650"/>
          </a:xfrm>
          <a:prstGeom prst="rect">
            <a:avLst/>
          </a:prstGeom>
        </p:spPr>
      </p:pic>
      <p:sp>
        <p:nvSpPr>
          <p:cNvPr id="10" name="Google Shape;431;p55">
            <a:extLst>
              <a:ext uri="{FF2B5EF4-FFF2-40B4-BE49-F238E27FC236}">
                <a16:creationId xmlns:a16="http://schemas.microsoft.com/office/drawing/2014/main" id="{31D30744-3432-643F-DB98-A948B29C7644}"/>
              </a:ext>
            </a:extLst>
          </p:cNvPr>
          <p:cNvSpPr/>
          <p:nvPr/>
        </p:nvSpPr>
        <p:spPr>
          <a:xfrm>
            <a:off x="440165" y="73640"/>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Connector 6"/>
          <p:cNvSpPr/>
          <p:nvPr/>
        </p:nvSpPr>
        <p:spPr>
          <a:xfrm>
            <a:off x="916957" y="4456387"/>
            <a:ext cx="491429" cy="493986"/>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t>32</a:t>
            </a:fld>
            <a:endParaRPr lang="en-US" dirty="0"/>
          </a:p>
        </p:txBody>
      </p:sp>
      <p:sp>
        <p:nvSpPr>
          <p:cNvPr id="3" name="Rectangle 2"/>
          <p:cNvSpPr/>
          <p:nvPr/>
        </p:nvSpPr>
        <p:spPr>
          <a:xfrm>
            <a:off x="916957" y="967043"/>
            <a:ext cx="10463916" cy="4524315"/>
          </a:xfrm>
          <a:prstGeom prst="rect">
            <a:avLst/>
          </a:prstGeom>
        </p:spPr>
        <p:txBody>
          <a:bodyPr wrap="square">
            <a:spAutoFit/>
          </a:bodyPr>
          <a:lstStyle/>
          <a:p>
            <a:r>
              <a:rPr lang="en-US" sz="3200" b="1" dirty="0">
                <a:solidFill>
                  <a:srgbClr val="C00000"/>
                </a:solidFill>
                <a:latin typeface="Times New Roman" panose="02020603050405020304" pitchFamily="18" charset="0"/>
              </a:rPr>
              <a:t>_________________ wrote </a:t>
            </a:r>
            <a:r>
              <a:rPr lang="en-US" sz="3200" b="1" i="1" dirty="0">
                <a:solidFill>
                  <a:srgbClr val="C00000"/>
                </a:solidFill>
                <a:latin typeface="Times New Roman" panose="02020603050405020304" pitchFamily="18" charset="0"/>
              </a:rPr>
              <a:t>A Theory of Justice</a:t>
            </a:r>
            <a:r>
              <a:rPr lang="en-US" sz="3200" b="1" dirty="0">
                <a:solidFill>
                  <a:srgbClr val="C00000"/>
                </a:solidFill>
                <a:latin typeface="Times New Roman" panose="02020603050405020304" pitchFamily="18" charset="0"/>
              </a:rPr>
              <a:t> (1971), where he argued that a “social contract” designed behind a “veil of ignorance” would aim to “maximize the well-being of the worst-off member of society.”</a:t>
            </a:r>
          </a:p>
          <a:p>
            <a:endParaRPr lang="en-US" sz="3200" b="1" dirty="0">
              <a:solidFill>
                <a:srgbClr val="C00000"/>
              </a:solidFill>
              <a:latin typeface="Times New Roman" panose="02020603050405020304" pitchFamily="18" charset="0"/>
            </a:endParaRPr>
          </a:p>
          <a:p>
            <a:pPr marL="514350" indent="-514350">
              <a:buClr>
                <a:srgbClr val="C00000"/>
              </a:buClr>
              <a:buFont typeface="+mj-lt"/>
              <a:buAutoNum type="alphaLcParenR"/>
            </a:pPr>
            <a:r>
              <a:rPr lang="en-US" sz="3200" dirty="0">
                <a:solidFill>
                  <a:srgbClr val="000000"/>
                </a:solidFill>
                <a:latin typeface="Times New Roman" panose="02020603050405020304" pitchFamily="18" charset="0"/>
              </a:rPr>
              <a:t>Karl Marx	</a:t>
            </a:r>
            <a:endParaRPr lang="en-US" sz="3200" dirty="0">
              <a:latin typeface="Times New Roman" panose="02020603050405020304" pitchFamily="18" charset="0"/>
            </a:endParaRPr>
          </a:p>
          <a:p>
            <a:pPr marL="514350" indent="-514350">
              <a:buClr>
                <a:srgbClr val="C00000"/>
              </a:buClr>
              <a:buFont typeface="+mj-lt"/>
              <a:buAutoNum type="alphaLcParenR"/>
            </a:pPr>
            <a:r>
              <a:rPr lang="de-DE" sz="3200" dirty="0">
                <a:solidFill>
                  <a:srgbClr val="000000"/>
                </a:solidFill>
                <a:latin typeface="Times New Roman" panose="02020603050405020304" pitchFamily="18" charset="0"/>
              </a:rPr>
              <a:t>Max Lorenz</a:t>
            </a:r>
          </a:p>
          <a:p>
            <a:pPr marL="514350" indent="-514350">
              <a:buClr>
                <a:srgbClr val="C00000"/>
              </a:buClr>
              <a:buFont typeface="+mj-lt"/>
              <a:buAutoNum type="alphaLcParenR"/>
            </a:pPr>
            <a:r>
              <a:rPr lang="en-US" sz="3200" dirty="0">
                <a:solidFill>
                  <a:srgbClr val="000000"/>
                </a:solidFill>
                <a:latin typeface="Times New Roman" panose="02020603050405020304" pitchFamily="18" charset="0"/>
              </a:rPr>
              <a:t>John Rawls </a:t>
            </a:r>
            <a:r>
              <a:rPr lang="de-DE" sz="3200" dirty="0">
                <a:solidFill>
                  <a:srgbClr val="000000"/>
                </a:solidFill>
                <a:latin typeface="Times New Roman" panose="02020603050405020304" pitchFamily="18" charset="0"/>
              </a:rPr>
              <a:t>	</a:t>
            </a:r>
            <a:endParaRPr lang="de-DE" sz="3200" dirty="0">
              <a:latin typeface="Times New Roman" panose="02020603050405020304" pitchFamily="18" charset="0"/>
            </a:endParaRPr>
          </a:p>
          <a:p>
            <a:pPr marL="514350" indent="-514350">
              <a:buClr>
                <a:srgbClr val="C00000"/>
              </a:buClr>
              <a:buFont typeface="+mj-lt"/>
              <a:buAutoNum type="alphaLcParenR"/>
            </a:pPr>
            <a:r>
              <a:rPr lang="de-DE" sz="3200" dirty="0">
                <a:solidFill>
                  <a:srgbClr val="000000"/>
                </a:solidFill>
                <a:latin typeface="Times New Roman" panose="02020603050405020304" pitchFamily="18" charset="0"/>
              </a:rPr>
              <a:t>Robert Nozick</a:t>
            </a:r>
          </a:p>
        </p:txBody>
      </p:sp>
      <p:sp>
        <p:nvSpPr>
          <p:cNvPr id="6" name="Google Shape;424;p54"/>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4" name="Google Shape;430;p55">
            <a:extLst>
              <a:ext uri="{FF2B5EF4-FFF2-40B4-BE49-F238E27FC236}">
                <a16:creationId xmlns:a16="http://schemas.microsoft.com/office/drawing/2014/main" id="{21116F95-2D29-F116-D1D6-5E1560BBCCD9}"/>
              </a:ext>
            </a:extLst>
          </p:cNvPr>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158150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4" name="Google Shape;484;p61"/>
          <p:cNvSpPr txBox="1"/>
          <p:nvPr/>
        </p:nvSpPr>
        <p:spPr>
          <a:xfrm>
            <a:off x="170086" y="3213850"/>
            <a:ext cx="12016658" cy="3436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2700" dirty="0">
              <a:latin typeface="Times New Roman" panose="02020603050405020304" pitchFamily="18" charset="0"/>
              <a:ea typeface="Open Sans SemiBold"/>
              <a:cs typeface="Times New Roman" panose="02020603050405020304" pitchFamily="18" charset="0"/>
              <a:sym typeface="Open Sans SemiBold"/>
            </a:endParaRPr>
          </a:p>
          <a:p>
            <a:pPr marL="457200" lvl="0" indent="-419100" rtl="0">
              <a:spcBef>
                <a:spcPts val="0"/>
              </a:spcBef>
              <a:spcAft>
                <a:spcPts val="0"/>
              </a:spcAft>
              <a:buSzPts val="3000"/>
              <a:buFont typeface="Open Sans SemiBold"/>
              <a:buChar char="●"/>
            </a:pPr>
            <a:r>
              <a:rPr lang="en-US" sz="2700" dirty="0">
                <a:latin typeface="Times New Roman" panose="02020603050405020304" pitchFamily="18" charset="0"/>
                <a:ea typeface="Open Sans SemiBold"/>
                <a:cs typeface="Times New Roman" panose="02020603050405020304" pitchFamily="18" charset="0"/>
                <a:sym typeface="Open Sans SemiBold"/>
              </a:rPr>
              <a:t>Advocated for the complete abandonment of the property rights system of free market capitalism</a:t>
            </a:r>
            <a:endParaRPr sz="2700" dirty="0">
              <a:latin typeface="Times New Roman" panose="02020603050405020304" pitchFamily="18" charset="0"/>
              <a:ea typeface="Open Sans SemiBold"/>
              <a:cs typeface="Times New Roman" panose="02020603050405020304" pitchFamily="18" charset="0"/>
              <a:sym typeface="Open Sans SemiBold"/>
            </a:endParaRPr>
          </a:p>
          <a:p>
            <a:pPr marL="457200" lvl="0" indent="-419100" rtl="0">
              <a:spcBef>
                <a:spcPts val="0"/>
              </a:spcBef>
              <a:spcAft>
                <a:spcPts val="0"/>
              </a:spcAft>
              <a:buSzPts val="3000"/>
              <a:buFont typeface="Open Sans SemiBold"/>
              <a:buChar char="●"/>
            </a:pPr>
            <a:r>
              <a:rPr lang="en-US" sz="2700" dirty="0">
                <a:latin typeface="Times New Roman" panose="02020603050405020304" pitchFamily="18" charset="0"/>
                <a:ea typeface="Open Sans SemiBold"/>
                <a:cs typeface="Times New Roman" panose="02020603050405020304" pitchFamily="18" charset="0"/>
                <a:sym typeface="Open Sans SemiBold"/>
              </a:rPr>
              <a:t>In Marx’s eyes, landowners and factory owners were able to sit back and extract part of the value created by the efforts of labor.</a:t>
            </a:r>
            <a:endParaRPr sz="2700" dirty="0">
              <a:latin typeface="Times New Roman" panose="02020603050405020304" pitchFamily="18" charset="0"/>
              <a:ea typeface="Open Sans SemiBold"/>
              <a:cs typeface="Times New Roman" panose="02020603050405020304" pitchFamily="18" charset="0"/>
              <a:sym typeface="Open Sans SemiBold"/>
            </a:endParaRPr>
          </a:p>
        </p:txBody>
      </p:sp>
      <p:cxnSp>
        <p:nvCxnSpPr>
          <p:cNvPr id="486" name="Google Shape;486;p61"/>
          <p:cNvCxnSpPr/>
          <p:nvPr/>
        </p:nvCxnSpPr>
        <p:spPr>
          <a:xfrm>
            <a:off x="4664924" y="1834383"/>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7" name="Google Shape;473;p60"/>
          <p:cNvSpPr txBox="1"/>
          <p:nvPr/>
        </p:nvSpPr>
        <p:spPr>
          <a:xfrm>
            <a:off x="787114" y="1029809"/>
            <a:ext cx="11476500" cy="1240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E82424"/>
                </a:solidFill>
                <a:latin typeface="Times New Roman" panose="02020603050405020304" pitchFamily="18" charset="0"/>
                <a:ea typeface="Open Sans"/>
                <a:cs typeface="Times New Roman" panose="02020603050405020304" pitchFamily="18" charset="0"/>
                <a:sym typeface="Open Sans"/>
              </a:rPr>
              <a:t>3. Labor Theory of Value</a:t>
            </a:r>
            <a:endParaRPr sz="3200" b="1" dirty="0">
              <a:solidFill>
                <a:srgbClr val="E82424"/>
              </a:solidFill>
              <a:latin typeface="Times New Roman" panose="02020603050405020304" pitchFamily="18" charset="0"/>
              <a:ea typeface="Open Sans"/>
              <a:cs typeface="Times New Roman" panose="02020603050405020304" pitchFamily="18" charset="0"/>
              <a:sym typeface="Open Sans"/>
            </a:endParaRPr>
          </a:p>
        </p:txBody>
      </p:sp>
      <p:sp>
        <p:nvSpPr>
          <p:cNvPr id="8" name="Google Shape;475;p60"/>
          <p:cNvSpPr txBox="1"/>
          <p:nvPr/>
        </p:nvSpPr>
        <p:spPr>
          <a:xfrm>
            <a:off x="2113698" y="2101132"/>
            <a:ext cx="9697572" cy="2270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latin typeface="Times New Roman" panose="02020603050405020304" pitchFamily="18" charset="0"/>
                <a:ea typeface="Open Sans SemiBold"/>
                <a:cs typeface="Times New Roman" panose="02020603050405020304" pitchFamily="18" charset="0"/>
                <a:sym typeface="Open Sans SemiBold"/>
              </a:rPr>
              <a:t>“Value of a product should be measured by the amount of </a:t>
            </a:r>
            <a:r>
              <a:rPr lang="en-US" sz="2800" i="1" dirty="0">
                <a:latin typeface="Times New Roman" panose="02020603050405020304" pitchFamily="18" charset="0"/>
                <a:ea typeface="Open Sans SemiBold"/>
                <a:cs typeface="Times New Roman" panose="02020603050405020304" pitchFamily="18" charset="0"/>
                <a:sym typeface="Open Sans SemiBold"/>
              </a:rPr>
              <a:t>labor</a:t>
            </a:r>
            <a:r>
              <a:rPr lang="en-US" sz="2800" dirty="0">
                <a:latin typeface="Times New Roman" panose="02020603050405020304" pitchFamily="18" charset="0"/>
                <a:ea typeface="Open Sans SemiBold"/>
                <a:cs typeface="Times New Roman" panose="02020603050405020304" pitchFamily="18" charset="0"/>
                <a:sym typeface="Open Sans SemiBold"/>
              </a:rPr>
              <a:t> used to produce the good, rather than allowing the </a:t>
            </a:r>
            <a:r>
              <a:rPr lang="en-US" sz="2800" i="1" dirty="0">
                <a:latin typeface="Times New Roman" panose="02020603050405020304" pitchFamily="18" charset="0"/>
                <a:ea typeface="Open Sans SemiBold"/>
                <a:cs typeface="Times New Roman" panose="02020603050405020304" pitchFamily="18" charset="0"/>
                <a:sym typeface="Open Sans SemiBold"/>
              </a:rPr>
              <a:t>market                          </a:t>
            </a:r>
            <a:r>
              <a:rPr lang="en-US" sz="2800" dirty="0">
                <a:latin typeface="Times New Roman" panose="02020603050405020304" pitchFamily="18" charset="0"/>
                <a:ea typeface="Open Sans SemiBold"/>
                <a:cs typeface="Times New Roman" panose="02020603050405020304" pitchFamily="18" charset="0"/>
                <a:sym typeface="Open Sans SemiBold"/>
              </a:rPr>
              <a:t>to place a value on the good.”</a:t>
            </a:r>
            <a:endParaRPr sz="2800" dirty="0">
              <a:latin typeface="Times New Roman" panose="02020603050405020304" pitchFamily="18" charset="0"/>
              <a:ea typeface="Open Sans SemiBold"/>
              <a:cs typeface="Times New Roman" panose="02020603050405020304" pitchFamily="18" charset="0"/>
              <a:sym typeface="Open Sans SemiBold"/>
            </a:endParaRPr>
          </a:p>
        </p:txBody>
      </p:sp>
      <p:pic>
        <p:nvPicPr>
          <p:cNvPr id="3" name="Picture 2"/>
          <p:cNvPicPr>
            <a:picLocks noChangeAspect="1"/>
          </p:cNvPicPr>
          <p:nvPr/>
        </p:nvPicPr>
        <p:blipFill>
          <a:blip r:embed="rId3"/>
          <a:stretch>
            <a:fillRect/>
          </a:stretch>
        </p:blipFill>
        <p:spPr>
          <a:xfrm>
            <a:off x="512955" y="936626"/>
            <a:ext cx="1600743" cy="2059350"/>
          </a:xfrm>
          <a:prstGeom prst="rect">
            <a:avLst/>
          </a:prstGeom>
        </p:spPr>
      </p:pic>
      <p:sp>
        <p:nvSpPr>
          <p:cNvPr id="4" name="Rectangle 3"/>
          <p:cNvSpPr/>
          <p:nvPr/>
        </p:nvSpPr>
        <p:spPr>
          <a:xfrm>
            <a:off x="512955" y="2609678"/>
            <a:ext cx="1812616" cy="400110"/>
          </a:xfrm>
          <a:prstGeom prst="rect">
            <a:avLst/>
          </a:prstGeom>
        </p:spPr>
        <p:txBody>
          <a:bodyPr wrap="square">
            <a:spAutoFit/>
          </a:bodyPr>
          <a:lstStyle/>
          <a:p>
            <a:pPr algn="ctr"/>
            <a:r>
              <a:rPr lang="en-US" sz="2000" b="1" dirty="0">
                <a:solidFill>
                  <a:srgbClr val="FFFF00"/>
                </a:solidFill>
                <a:latin typeface="Times New Roman" panose="02020603050405020304" pitchFamily="18" charset="0"/>
                <a:ea typeface="Open Sans SemiBold"/>
                <a:cs typeface="Times New Roman" panose="02020603050405020304" pitchFamily="18" charset="0"/>
                <a:sym typeface="Open Sans SemiBold"/>
              </a:rPr>
              <a:t>Karl Marx</a:t>
            </a:r>
          </a:p>
        </p:txBody>
      </p:sp>
      <p:sp>
        <p:nvSpPr>
          <p:cNvPr id="9" name="Google Shape;430;p55"/>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10" name="Google Shape;431;p55">
            <a:extLst>
              <a:ext uri="{FF2B5EF4-FFF2-40B4-BE49-F238E27FC236}">
                <a16:creationId xmlns:a16="http://schemas.microsoft.com/office/drawing/2014/main" id="{0A261C2C-5DD4-4101-EAF8-5F7B2E486A59}"/>
              </a:ext>
            </a:extLst>
          </p:cNvPr>
          <p:cNvSpPr/>
          <p:nvPr/>
        </p:nvSpPr>
        <p:spPr>
          <a:xfrm>
            <a:off x="440165" y="73640"/>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cxnSp>
        <p:nvCxnSpPr>
          <p:cNvPr id="504" name="Google Shape;504;p63"/>
          <p:cNvCxnSpPr/>
          <p:nvPr/>
        </p:nvCxnSpPr>
        <p:spPr>
          <a:xfrm>
            <a:off x="3971400" y="1519875"/>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7" name="Google Shape;491;p62"/>
          <p:cNvSpPr txBox="1"/>
          <p:nvPr/>
        </p:nvSpPr>
        <p:spPr>
          <a:xfrm>
            <a:off x="1683844" y="769797"/>
            <a:ext cx="12192000" cy="616794"/>
          </a:xfrm>
          <a:prstGeom prst="rect">
            <a:avLst/>
          </a:prstGeom>
          <a:noFill/>
          <a:ln>
            <a:noFill/>
          </a:ln>
        </p:spPr>
        <p:txBody>
          <a:bodyPr spcFirstLastPara="1" wrap="square" lIns="91425" tIns="91425" rIns="91425" bIns="91425" anchor="t" anchorCtr="0">
            <a:noAutofit/>
          </a:bodyPr>
          <a:lstStyle/>
          <a:p>
            <a:pPr marL="457200"/>
            <a:r>
              <a:rPr lang="en-US" sz="3200" b="1" dirty="0">
                <a:solidFill>
                  <a:srgbClr val="E82424"/>
                </a:solidFill>
                <a:latin typeface="Times New Roman"/>
                <a:ea typeface="Open Sans"/>
                <a:cs typeface="Times New Roman"/>
                <a:sym typeface="Open Sans"/>
              </a:rPr>
              <a:t>4. Overcoming the Free-Rider Problem </a:t>
            </a:r>
            <a:endParaRPr sz="3200" b="1" dirty="0">
              <a:solidFill>
                <a:srgbClr val="E82424"/>
              </a:solidFill>
              <a:latin typeface="Times New Roman" panose="02020603050405020304" pitchFamily="18" charset="0"/>
              <a:ea typeface="Open Sans"/>
              <a:cs typeface="Times New Roman" panose="02020603050405020304" pitchFamily="18" charset="0"/>
              <a:sym typeface="Open Sans"/>
            </a:endParaRPr>
          </a:p>
        </p:txBody>
      </p:sp>
      <p:sp>
        <p:nvSpPr>
          <p:cNvPr id="8" name="Google Shape;493;p62"/>
          <p:cNvSpPr txBox="1"/>
          <p:nvPr/>
        </p:nvSpPr>
        <p:spPr>
          <a:xfrm>
            <a:off x="0" y="2410800"/>
            <a:ext cx="5770907" cy="2036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dirty="0">
                <a:latin typeface="Times New Roman" panose="02020603050405020304" pitchFamily="18" charset="0"/>
                <a:ea typeface="Open Sans SemiBold"/>
                <a:cs typeface="Times New Roman" panose="02020603050405020304" pitchFamily="18" charset="0"/>
                <a:sym typeface="Open Sans SemiBold"/>
              </a:rPr>
              <a:t>Argument that poverty-reduction is: </a:t>
            </a:r>
          </a:p>
          <a:p>
            <a:pPr marL="514350" marR="0" lvl="0" indent="-57150" rtl="0">
              <a:spcBef>
                <a:spcPts val="0"/>
              </a:spcBef>
              <a:spcAft>
                <a:spcPts val="0"/>
              </a:spcAft>
              <a:buFont typeface="+mj-lt"/>
              <a:buAutoNum type="arabicPeriod"/>
            </a:pPr>
            <a:r>
              <a:rPr lang="en-US" sz="2600" dirty="0">
                <a:latin typeface="Times New Roman" panose="02020603050405020304" pitchFamily="18" charset="0"/>
                <a:ea typeface="Open Sans SemiBold"/>
                <a:cs typeface="Times New Roman" panose="02020603050405020304" pitchFamily="18" charset="0"/>
                <a:sym typeface="Open Sans SemiBold"/>
              </a:rPr>
              <a:t> 	a public good, so; </a:t>
            </a:r>
          </a:p>
          <a:p>
            <a:pPr marL="914400" marR="0" lvl="0" indent="-457200" defTabSz="228600" rtl="0">
              <a:spcBef>
                <a:spcPts val="0"/>
              </a:spcBef>
              <a:spcAft>
                <a:spcPts val="0"/>
              </a:spcAft>
              <a:buFont typeface="+mj-lt"/>
              <a:buAutoNum type="arabicPeriod"/>
              <a:tabLst>
                <a:tab pos="860425" algn="l"/>
              </a:tabLst>
            </a:pPr>
            <a:r>
              <a:rPr lang="en-US" sz="2600" dirty="0">
                <a:latin typeface="Times New Roman" panose="02020603050405020304" pitchFamily="18" charset="0"/>
                <a:ea typeface="Open Sans SemiBold"/>
                <a:cs typeface="Times New Roman" panose="02020603050405020304" pitchFamily="18" charset="0"/>
                <a:sym typeface="Open Sans SemiBold"/>
              </a:rPr>
              <a:t>Gov. is needed to undo the                             “free-rider” situation of  underproduction.</a:t>
            </a:r>
          </a:p>
          <a:p>
            <a:pPr marL="914400" marR="0" lvl="0" indent="-457200" defTabSz="228600" rtl="0">
              <a:spcBef>
                <a:spcPts val="0"/>
              </a:spcBef>
              <a:spcAft>
                <a:spcPts val="0"/>
              </a:spcAft>
              <a:buFont typeface="+mj-lt"/>
              <a:buAutoNum type="arabicPeriod"/>
              <a:tabLst>
                <a:tab pos="860425" algn="l"/>
              </a:tabLst>
            </a:pPr>
            <a:r>
              <a:rPr lang="en-US" sz="2600" dirty="0">
                <a:latin typeface="Times New Roman" panose="02020603050405020304" pitchFamily="18" charset="0"/>
                <a:ea typeface="Open Sans SemiBold"/>
                <a:cs typeface="Times New Roman" panose="02020603050405020304" pitchFamily="18" charset="0"/>
                <a:sym typeface="Open Sans SemiBold"/>
              </a:rPr>
              <a:t>Gov. accomplishes this by spreading out the costs through taxes.</a:t>
            </a:r>
            <a:endParaRPr sz="26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9" name="Google Shape;431;p55"/>
          <p:cNvSpPr/>
          <p:nvPr/>
        </p:nvSpPr>
        <p:spPr>
          <a:xfrm>
            <a:off x="385514" y="8377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6096000" y="2329855"/>
            <a:ext cx="5123516" cy="3278520"/>
          </a:xfrm>
          <a:prstGeom prst="rect">
            <a:avLst/>
          </a:prstGeom>
        </p:spPr>
      </p:pic>
      <p:sp>
        <p:nvSpPr>
          <p:cNvPr id="4" name="TextBox 3">
            <a:extLst>
              <a:ext uri="{FF2B5EF4-FFF2-40B4-BE49-F238E27FC236}">
                <a16:creationId xmlns:a16="http://schemas.microsoft.com/office/drawing/2014/main" id="{F67B6655-96AE-3A39-05A9-C90DD5A9C532}"/>
              </a:ext>
            </a:extLst>
          </p:cNvPr>
          <p:cNvSpPr txBox="1"/>
          <p:nvPr/>
        </p:nvSpPr>
        <p:spPr>
          <a:xfrm>
            <a:off x="101600" y="1601622"/>
            <a:ext cx="12192000" cy="461665"/>
          </a:xfrm>
          <a:prstGeom prst="rect">
            <a:avLst/>
          </a:prstGeom>
          <a:noFill/>
        </p:spPr>
        <p:txBody>
          <a:bodyPr wrap="square">
            <a:spAutoFit/>
          </a:bodyPr>
          <a:lstStyle/>
          <a:p>
            <a:pPr algn="ctr"/>
            <a:r>
              <a:rPr lang="en-US" sz="2400" dirty="0">
                <a:latin typeface="Times New Roman" panose="02020603050405020304" pitchFamily="18" charset="0"/>
                <a:ea typeface="Open Sans SemiBold"/>
                <a:cs typeface="Times New Roman" panose="02020603050405020304" pitchFamily="18" charset="0"/>
                <a:sym typeface="Open Sans SemiBold"/>
              </a:rPr>
              <a:t>(poverty-reduction is non-excludable/non-rival for everyone, so the free-rider problem arises)</a:t>
            </a:r>
            <a:endParaRPr lang="en-US" sz="2400" dirty="0"/>
          </a:p>
        </p:txBody>
      </p:sp>
      <p:sp>
        <p:nvSpPr>
          <p:cNvPr id="5" name="Google Shape;430;p55">
            <a:extLst>
              <a:ext uri="{FF2B5EF4-FFF2-40B4-BE49-F238E27FC236}">
                <a16:creationId xmlns:a16="http://schemas.microsoft.com/office/drawing/2014/main" id="{C728D25E-B098-A6CE-3E5C-6B6AE301B811}"/>
              </a:ext>
            </a:extLst>
          </p:cNvPr>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20" name="Google Shape;520;p65"/>
          <p:cNvSpPr txBox="1"/>
          <p:nvPr/>
        </p:nvSpPr>
        <p:spPr>
          <a:xfrm>
            <a:off x="63501" y="4506478"/>
            <a:ext cx="12192000" cy="2769000"/>
          </a:xfrm>
          <a:prstGeom prst="rect">
            <a:avLst/>
          </a:prstGeom>
          <a:noFill/>
          <a:ln>
            <a:noFill/>
          </a:ln>
        </p:spPr>
        <p:txBody>
          <a:bodyPr spcFirstLastPara="1" wrap="square" lIns="91425" tIns="91425" rIns="91425" bIns="91425" anchor="t" anchorCtr="0">
            <a:noAutofit/>
          </a:bodyPr>
          <a:lstStyle/>
          <a:p>
            <a:pPr marL="457200" lvl="0" indent="-419100" rtl="0">
              <a:spcBef>
                <a:spcPts val="0"/>
              </a:spcBef>
              <a:spcAft>
                <a:spcPts val="0"/>
              </a:spcAft>
              <a:buSzPts val="3000"/>
              <a:buFont typeface="Open Sans SemiBold"/>
              <a:buChar char="●"/>
            </a:pPr>
            <a:endParaRPr lang="en-US" sz="2800" b="1" dirty="0">
              <a:latin typeface="Times New Roman" panose="02020603050405020304" pitchFamily="18" charset="0"/>
              <a:ea typeface="Open Sans"/>
              <a:cs typeface="Times New Roman" panose="02020603050405020304" pitchFamily="18" charset="0"/>
              <a:sym typeface="Open Sans"/>
            </a:endParaRPr>
          </a:p>
          <a:p>
            <a:pPr marL="457200" lvl="0" indent="-419100" rtl="0">
              <a:spcBef>
                <a:spcPts val="0"/>
              </a:spcBef>
              <a:spcAft>
                <a:spcPts val="0"/>
              </a:spcAft>
              <a:buSzPts val="3000"/>
              <a:buFont typeface="Open Sans SemiBold"/>
              <a:buChar char="●"/>
            </a:pPr>
            <a:r>
              <a:rPr lang="en-US" sz="2800" b="1" dirty="0">
                <a:latin typeface="Times New Roman" panose="02020603050405020304" pitchFamily="18" charset="0"/>
                <a:ea typeface="Open Sans"/>
                <a:cs typeface="Times New Roman" panose="02020603050405020304" pitchFamily="18" charset="0"/>
                <a:sym typeface="Open Sans"/>
              </a:rPr>
              <a:t>Means Tested Programs:</a:t>
            </a:r>
            <a:r>
              <a:rPr lang="en-US" sz="2800" dirty="0">
                <a:latin typeface="Times New Roman" panose="02020603050405020304" pitchFamily="18" charset="0"/>
                <a:ea typeface="Open Sans SemiBold"/>
                <a:cs typeface="Times New Roman" panose="02020603050405020304" pitchFamily="18" charset="0"/>
                <a:sym typeface="Open Sans SemiBold"/>
              </a:rPr>
              <a:t> Require that an individual have a </a:t>
            </a:r>
            <a:r>
              <a:rPr lang="en-US" sz="2800" i="1" dirty="0">
                <a:latin typeface="Times New Roman" panose="02020603050405020304" pitchFamily="18" charset="0"/>
                <a:ea typeface="Open Sans SemiBold"/>
                <a:cs typeface="Times New Roman" panose="02020603050405020304" pitchFamily="18" charset="0"/>
                <a:sym typeface="Open Sans SemiBold"/>
              </a:rPr>
              <a:t>low income </a:t>
            </a:r>
            <a:r>
              <a:rPr lang="en-US" sz="2800" dirty="0">
                <a:latin typeface="Times New Roman" panose="02020603050405020304" pitchFamily="18" charset="0"/>
                <a:ea typeface="Open Sans SemiBold"/>
                <a:cs typeface="Times New Roman" panose="02020603050405020304" pitchFamily="18" charset="0"/>
                <a:sym typeface="Open Sans SemiBold"/>
              </a:rPr>
              <a:t>to be eligible to receive benefits.</a:t>
            </a:r>
            <a:endParaRPr sz="2800" dirty="0">
              <a:latin typeface="Times New Roman" panose="02020603050405020304" pitchFamily="18" charset="0"/>
              <a:ea typeface="Open Sans SemiBold"/>
              <a:cs typeface="Times New Roman" panose="02020603050405020304" pitchFamily="18" charset="0"/>
              <a:sym typeface="Open Sans SemiBold"/>
            </a:endParaRPr>
          </a:p>
          <a:p>
            <a:pPr marL="0" lvl="0" indent="0" rtl="0">
              <a:spcBef>
                <a:spcPts val="0"/>
              </a:spcBef>
              <a:spcAft>
                <a:spcPts val="0"/>
              </a:spcAft>
              <a:buNone/>
            </a:pPr>
            <a:endParaRPr sz="2800" dirty="0">
              <a:latin typeface="Times New Roman" panose="02020603050405020304" pitchFamily="18" charset="0"/>
              <a:ea typeface="Open Sans SemiBold"/>
              <a:cs typeface="Times New Roman" panose="02020603050405020304" pitchFamily="18" charset="0"/>
              <a:sym typeface="Open Sans SemiBold"/>
            </a:endParaRPr>
          </a:p>
        </p:txBody>
      </p:sp>
      <p:cxnSp>
        <p:nvCxnSpPr>
          <p:cNvPr id="522" name="Google Shape;522;p65"/>
          <p:cNvCxnSpPr/>
          <p:nvPr/>
        </p:nvCxnSpPr>
        <p:spPr>
          <a:xfrm>
            <a:off x="3771895" y="1743870"/>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7" name="Google Shape;509;p64"/>
          <p:cNvSpPr txBox="1"/>
          <p:nvPr/>
        </p:nvSpPr>
        <p:spPr>
          <a:xfrm>
            <a:off x="1925095" y="1001159"/>
            <a:ext cx="12192000" cy="1240500"/>
          </a:xfrm>
          <a:prstGeom prst="rect">
            <a:avLst/>
          </a:prstGeom>
          <a:noFill/>
          <a:ln>
            <a:noFill/>
          </a:ln>
        </p:spPr>
        <p:txBody>
          <a:bodyPr spcFirstLastPara="1" wrap="square" lIns="91425" tIns="91425" rIns="91425" bIns="91425" anchor="t" anchorCtr="0">
            <a:noAutofit/>
          </a:bodyPr>
          <a:lstStyle/>
          <a:p>
            <a:pPr marL="457200" lvl="0" indent="0" rtl="0">
              <a:spcBef>
                <a:spcPts val="0"/>
              </a:spcBef>
              <a:spcAft>
                <a:spcPts val="0"/>
              </a:spcAft>
              <a:buNone/>
            </a:pPr>
            <a:r>
              <a:rPr lang="en-US" sz="3200" b="1" dirty="0">
                <a:solidFill>
                  <a:srgbClr val="E82424"/>
                </a:solidFill>
                <a:latin typeface="Times New Roman" panose="02020603050405020304" pitchFamily="18" charset="0"/>
                <a:ea typeface="Open Sans"/>
                <a:cs typeface="Times New Roman" panose="02020603050405020304" pitchFamily="18" charset="0"/>
                <a:sym typeface="Open Sans"/>
              </a:rPr>
              <a:t>5. Disincentive Effects of Redistribution</a:t>
            </a:r>
            <a:endParaRPr sz="3200" b="1" dirty="0">
              <a:solidFill>
                <a:srgbClr val="548AA2"/>
              </a:solidFill>
              <a:latin typeface="Open Sans"/>
              <a:ea typeface="Open Sans"/>
              <a:cs typeface="Open Sans"/>
              <a:sym typeface="Open Sans"/>
            </a:endParaRPr>
          </a:p>
        </p:txBody>
      </p:sp>
      <p:sp>
        <p:nvSpPr>
          <p:cNvPr id="8" name="Google Shape;511;p64"/>
          <p:cNvSpPr txBox="1"/>
          <p:nvPr/>
        </p:nvSpPr>
        <p:spPr>
          <a:xfrm>
            <a:off x="158245" y="1767004"/>
            <a:ext cx="11476500" cy="2036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dirty="0">
                <a:latin typeface="Open Sans SemiBold"/>
                <a:ea typeface="Open Sans SemiBold"/>
                <a:cs typeface="Open Sans SemiBold"/>
                <a:sym typeface="Open Sans SemiBold"/>
              </a:rPr>
              <a:t>	</a:t>
            </a:r>
            <a:r>
              <a:rPr lang="en-US" sz="3000" dirty="0">
                <a:latin typeface="Times New Roman" panose="02020603050405020304" pitchFamily="18" charset="0"/>
                <a:ea typeface="Open Sans SemiBold"/>
                <a:cs typeface="Times New Roman" panose="02020603050405020304" pitchFamily="18" charset="0"/>
                <a:sym typeface="Open Sans SemiBold"/>
              </a:rPr>
              <a:t>Argues that redistribution policies </a:t>
            </a:r>
            <a:r>
              <a:rPr lang="en-US" sz="3000" i="1" dirty="0">
                <a:latin typeface="Times New Roman" panose="02020603050405020304" pitchFamily="18" charset="0"/>
                <a:ea typeface="Open Sans SemiBold"/>
                <a:cs typeface="Times New Roman" panose="02020603050405020304" pitchFamily="18" charset="0"/>
                <a:sym typeface="Open Sans SemiBold"/>
              </a:rPr>
              <a:t>disincentivize</a:t>
            </a:r>
            <a:r>
              <a:rPr lang="en-US" sz="3000" dirty="0">
                <a:latin typeface="Times New Roman" panose="02020603050405020304" pitchFamily="18" charset="0"/>
                <a:ea typeface="Open Sans SemiBold"/>
                <a:cs typeface="Times New Roman" panose="02020603050405020304" pitchFamily="18" charset="0"/>
                <a:sym typeface="Open Sans SemiBold"/>
              </a:rPr>
              <a:t> individuals from working or investing in their human capital.</a:t>
            </a:r>
            <a:endParaRPr sz="30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2" name="Rectangle 1"/>
          <p:cNvSpPr/>
          <p:nvPr/>
        </p:nvSpPr>
        <p:spPr>
          <a:xfrm>
            <a:off x="84668" y="2984370"/>
            <a:ext cx="12149666" cy="1384995"/>
          </a:xfrm>
          <a:prstGeom prst="rect">
            <a:avLst/>
          </a:prstGeom>
        </p:spPr>
        <p:txBody>
          <a:bodyPr wrap="square">
            <a:spAutoFit/>
          </a:bodyPr>
          <a:lstStyle/>
          <a:p>
            <a:pPr marL="457200" lvl="0" indent="-419100">
              <a:buSzPts val="3000"/>
              <a:buFont typeface="Open Sans"/>
              <a:buChar char="●"/>
            </a:pPr>
            <a:r>
              <a:rPr lang="en-US" sz="2800" b="1" dirty="0">
                <a:latin typeface="Times New Roman" panose="02020603050405020304" pitchFamily="18" charset="0"/>
                <a:ea typeface="Open Sans"/>
                <a:cs typeface="Times New Roman" panose="02020603050405020304" pitchFamily="18" charset="0"/>
                <a:sym typeface="Open Sans"/>
              </a:rPr>
              <a:t>Poverty Trap </a:t>
            </a:r>
            <a:r>
              <a:rPr lang="en-US" sz="2000" dirty="0">
                <a:latin typeface="Times New Roman" panose="02020603050405020304" pitchFamily="18" charset="0"/>
                <a:ea typeface="Open Sans"/>
                <a:cs typeface="Times New Roman" panose="02020603050405020304" pitchFamily="18" charset="0"/>
                <a:sym typeface="Open Sans"/>
              </a:rPr>
              <a:t>(</a:t>
            </a:r>
            <a:r>
              <a:rPr lang="en-US" sz="2000" dirty="0">
                <a:latin typeface="Times New Roman" panose="02020603050405020304" pitchFamily="18" charset="0"/>
                <a:ea typeface="Open Sans SemiBold"/>
                <a:cs typeface="Times New Roman" panose="02020603050405020304" pitchFamily="18" charset="0"/>
                <a:sym typeface="Open Sans SemiBold"/>
              </a:rPr>
              <a:t>Unintended consequence): </a:t>
            </a:r>
            <a:r>
              <a:rPr lang="en-US" sz="2800" dirty="0">
                <a:latin typeface="Times New Roman" panose="02020603050405020304" pitchFamily="18" charset="0"/>
                <a:ea typeface="Open Sans SemiBold"/>
                <a:cs typeface="Times New Roman" panose="02020603050405020304" pitchFamily="18" charset="0"/>
                <a:sym typeface="Open Sans SemiBold"/>
              </a:rPr>
              <a:t>Person’s efforts to escape poverty is </a:t>
            </a:r>
            <a:r>
              <a:rPr lang="en-US" sz="2800" i="1" dirty="0">
                <a:latin typeface="Times New Roman" panose="02020603050405020304" pitchFamily="18" charset="0"/>
                <a:ea typeface="Open Sans SemiBold"/>
                <a:cs typeface="Times New Roman" panose="02020603050405020304" pitchFamily="18" charset="0"/>
                <a:sym typeface="Open Sans SemiBold"/>
              </a:rPr>
              <a:t>discouraged</a:t>
            </a:r>
            <a:r>
              <a:rPr lang="en-US" sz="2800" dirty="0">
                <a:latin typeface="Times New Roman" panose="02020603050405020304" pitchFamily="18" charset="0"/>
                <a:ea typeface="Open Sans SemiBold"/>
                <a:cs typeface="Times New Roman" panose="02020603050405020304" pitchFamily="18" charset="0"/>
                <a:sym typeface="Open Sans SemiBold"/>
              </a:rPr>
              <a:t> due to perverse incentives (</a:t>
            </a:r>
            <a:r>
              <a:rPr lang="en-US" sz="2400" dirty="0">
                <a:latin typeface="Times New Roman" panose="02020603050405020304" pitchFamily="18" charset="0"/>
                <a:ea typeface="Open Sans SemiBold"/>
                <a:cs typeface="Times New Roman" panose="02020603050405020304" pitchFamily="18" charset="0"/>
                <a:sym typeface="Open Sans SemiBold"/>
              </a:rPr>
              <a:t>e.g., recipients of welfare are discouraged                      to work</a:t>
            </a:r>
            <a:r>
              <a:rPr lang="en-US" sz="2800" dirty="0">
                <a:latin typeface="Times New Roman" panose="02020603050405020304" pitchFamily="18" charset="0"/>
                <a:ea typeface="Open Sans SemiBold"/>
                <a:cs typeface="Times New Roman" panose="02020603050405020304" pitchFamily="18" charset="0"/>
                <a:sym typeface="Open Sans SemiBold"/>
              </a:rPr>
              <a:t>).</a:t>
            </a:r>
          </a:p>
        </p:txBody>
      </p:sp>
      <p:sp>
        <p:nvSpPr>
          <p:cNvPr id="3" name="TextBox 2"/>
          <p:cNvSpPr txBox="1"/>
          <p:nvPr/>
        </p:nvSpPr>
        <p:spPr>
          <a:xfrm>
            <a:off x="2001279" y="4332742"/>
            <a:ext cx="10600266" cy="800219"/>
          </a:xfrm>
          <a:prstGeom prst="rect">
            <a:avLst/>
          </a:prstGeom>
          <a:noFill/>
        </p:spPr>
        <p:txBody>
          <a:bodyPr wrap="square" rtlCol="0">
            <a:spAutoFit/>
          </a:bodyPr>
          <a:lstStyle/>
          <a:p>
            <a:r>
              <a:rPr lang="en-US" sz="3200" dirty="0">
                <a:solidFill>
                  <a:srgbClr val="FF0000"/>
                </a:solidFill>
                <a:latin typeface="Times New Roman" panose="02020603050405020304" pitchFamily="18" charset="0"/>
                <a:cs typeface="Times New Roman" panose="02020603050405020304" pitchFamily="18" charset="0"/>
              </a:rPr>
              <a:t>To lessen the chance of creating Poverty Traps </a:t>
            </a:r>
            <a:r>
              <a:rPr lang="en-US" dirty="0"/>
              <a:t>—</a:t>
            </a:r>
          </a:p>
          <a:p>
            <a:endParaRPr lang="en-US" dirty="0"/>
          </a:p>
        </p:txBody>
      </p:sp>
      <p:sp>
        <p:nvSpPr>
          <p:cNvPr id="10" name="Google Shape;431;p55"/>
          <p:cNvSpPr/>
          <p:nvPr/>
        </p:nvSpPr>
        <p:spPr>
          <a:xfrm>
            <a:off x="400084" y="207241"/>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11" name="Google Shape;430;p55"/>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0" name="Google Shape;580;p70"/>
          <p:cNvSpPr txBox="1"/>
          <p:nvPr/>
        </p:nvSpPr>
        <p:spPr>
          <a:xfrm>
            <a:off x="449700" y="975213"/>
            <a:ext cx="11292600" cy="1100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r>
              <a:rPr lang="en-US" sz="3300" b="1" dirty="0">
                <a:solidFill>
                  <a:srgbClr val="E82424"/>
                </a:solidFill>
                <a:latin typeface="Times New Roman" panose="02020603050405020304" pitchFamily="18" charset="0"/>
                <a:ea typeface="Open Sans ExtraBold"/>
                <a:cs typeface="Times New Roman" panose="02020603050405020304" pitchFamily="18" charset="0"/>
                <a:sym typeface="Open Sans ExtraBold"/>
              </a:rPr>
              <a:t>To be eligible to receive a means tested benefit,                                             a recipient must:</a:t>
            </a:r>
            <a:endParaRPr sz="3300" b="1" dirty="0">
              <a:solidFill>
                <a:srgbClr val="E82424"/>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581" name="Google Shape;581;p70"/>
          <p:cNvSpPr/>
          <p:nvPr/>
        </p:nvSpPr>
        <p:spPr>
          <a:xfrm>
            <a:off x="760346" y="2600519"/>
            <a:ext cx="5200500" cy="1476150"/>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82" name="Google Shape;582;p70"/>
          <p:cNvSpPr/>
          <p:nvPr/>
        </p:nvSpPr>
        <p:spPr>
          <a:xfrm>
            <a:off x="803767" y="4222879"/>
            <a:ext cx="5056315" cy="1354961"/>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83" name="Google Shape;583;p70"/>
          <p:cNvSpPr/>
          <p:nvPr/>
        </p:nvSpPr>
        <p:spPr>
          <a:xfrm>
            <a:off x="6180547" y="4222879"/>
            <a:ext cx="5056314" cy="1507361"/>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84" name="Google Shape;584;p70"/>
          <p:cNvSpPr/>
          <p:nvPr/>
        </p:nvSpPr>
        <p:spPr>
          <a:xfrm>
            <a:off x="6187733" y="2624389"/>
            <a:ext cx="5049227" cy="1452280"/>
          </a:xfrm>
          <a:prstGeom prst="roundRect">
            <a:avLst>
              <a:gd name="adj" fmla="val 16667"/>
            </a:avLst>
          </a:prstGeom>
          <a:solidFill>
            <a:srgbClr val="E82424"/>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85" name="Google Shape;585;p70"/>
          <p:cNvSpPr txBox="1"/>
          <p:nvPr/>
        </p:nvSpPr>
        <p:spPr>
          <a:xfrm>
            <a:off x="803867" y="3002800"/>
            <a:ext cx="5200500" cy="852300"/>
          </a:xfrm>
          <a:prstGeom prst="rect">
            <a:avLst/>
          </a:prstGeom>
          <a:noFill/>
          <a:ln>
            <a:noFill/>
          </a:ln>
        </p:spPr>
        <p:txBody>
          <a:bodyPr spcFirstLastPara="1" wrap="square" lIns="121900" tIns="121900" rIns="121900" bIns="121900" anchor="ctr" anchorCtr="0">
            <a:noAutofit/>
          </a:bodyPr>
          <a:lstStyle/>
          <a:p>
            <a:pPr marL="0" lvl="0" indent="0" rtl="0">
              <a:lnSpc>
                <a:spcPct val="100000"/>
              </a:lnSpc>
              <a:spcBef>
                <a:spcPts val="0"/>
              </a:spcBef>
              <a:spcAft>
                <a:spcPts val="0"/>
              </a:spcAft>
              <a:buNone/>
            </a:pPr>
            <a:r>
              <a:rPr lang="en-US" sz="2800" dirty="0">
                <a:solidFill>
                  <a:srgbClr val="FFFFFF"/>
                </a:solidFill>
                <a:latin typeface="Times New Roman" panose="02020603050405020304" pitchFamily="18" charset="0"/>
                <a:ea typeface="Open Sans"/>
                <a:cs typeface="Times New Roman" panose="02020603050405020304" pitchFamily="18" charset="0"/>
                <a:sym typeface="Open Sans"/>
              </a:rPr>
              <a:t>A.  show evidence of seeking employment and not using drugs</a:t>
            </a:r>
            <a:endParaRPr sz="2800" dirty="0">
              <a:solidFill>
                <a:srgbClr val="FFFFFF"/>
              </a:solidFill>
              <a:latin typeface="Times New Roman" panose="02020603050405020304" pitchFamily="18" charset="0"/>
              <a:cs typeface="Times New Roman" panose="02020603050405020304" pitchFamily="18" charset="0"/>
            </a:endParaRPr>
          </a:p>
        </p:txBody>
      </p:sp>
      <p:sp>
        <p:nvSpPr>
          <p:cNvPr id="586" name="Google Shape;586;p70"/>
          <p:cNvSpPr txBox="1"/>
          <p:nvPr/>
        </p:nvSpPr>
        <p:spPr>
          <a:xfrm>
            <a:off x="767432" y="4410026"/>
            <a:ext cx="4942488" cy="8661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dirty="0">
                <a:solidFill>
                  <a:srgbClr val="FFFFFF"/>
                </a:solidFill>
                <a:latin typeface="Times New Roman" panose="02020603050405020304" pitchFamily="18" charset="0"/>
                <a:ea typeface="Open Sans"/>
                <a:cs typeface="Times New Roman" panose="02020603050405020304" pitchFamily="18" charset="0"/>
                <a:sym typeface="Open Sans"/>
              </a:rPr>
              <a:t>C.  agree with the Rawlsian Justice argument.</a:t>
            </a:r>
            <a:endParaRPr sz="28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587" name="Google Shape;587;p70"/>
          <p:cNvSpPr txBox="1"/>
          <p:nvPr/>
        </p:nvSpPr>
        <p:spPr>
          <a:xfrm>
            <a:off x="6641475" y="3023250"/>
            <a:ext cx="42930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dirty="0">
                <a:solidFill>
                  <a:srgbClr val="FFFFFF"/>
                </a:solidFill>
                <a:latin typeface="Times New Roman" panose="02020603050405020304" pitchFamily="18" charset="0"/>
                <a:ea typeface="Open Sans"/>
                <a:cs typeface="Times New Roman" panose="02020603050405020304" pitchFamily="18" charset="0"/>
                <a:sym typeface="Open Sans"/>
              </a:rPr>
              <a:t>B.  be over a certain age</a:t>
            </a:r>
            <a:endParaRPr sz="2800"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588" name="Google Shape;588;p70"/>
          <p:cNvSpPr txBox="1"/>
          <p:nvPr/>
        </p:nvSpPr>
        <p:spPr>
          <a:xfrm>
            <a:off x="6118167" y="4510931"/>
            <a:ext cx="5200500" cy="8523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US" sz="2800" b="1" dirty="0">
                <a:solidFill>
                  <a:srgbClr val="FFFFFF"/>
                </a:solidFill>
                <a:latin typeface="Times New Roman" panose="02020603050405020304" pitchFamily="18" charset="0"/>
                <a:ea typeface="Open Sans"/>
                <a:cs typeface="Times New Roman" panose="02020603050405020304" pitchFamily="18" charset="0"/>
                <a:sym typeface="Open Sans"/>
              </a:rPr>
              <a:t>D.  have income below a                   certain level.</a:t>
            </a:r>
            <a:endParaRPr sz="2800" b="1" dirty="0">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589" name="Google Shape;589;p70"/>
          <p:cNvSpPr/>
          <p:nvPr/>
        </p:nvSpPr>
        <p:spPr>
          <a:xfrm>
            <a:off x="760346" y="2600519"/>
            <a:ext cx="5200500" cy="147615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90" name="Google Shape;590;p70"/>
          <p:cNvSpPr/>
          <p:nvPr/>
        </p:nvSpPr>
        <p:spPr>
          <a:xfrm>
            <a:off x="6187634" y="2611543"/>
            <a:ext cx="5049227" cy="145228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91" name="Google Shape;591;p70"/>
          <p:cNvSpPr/>
          <p:nvPr/>
        </p:nvSpPr>
        <p:spPr>
          <a:xfrm>
            <a:off x="803867" y="4175134"/>
            <a:ext cx="5056315" cy="1476150"/>
          </a:xfrm>
          <a:prstGeom prst="roundRect">
            <a:avLst>
              <a:gd name="adj" fmla="val 16667"/>
            </a:avLst>
          </a:prstGeom>
          <a:solidFill>
            <a:srgbClr val="FFFFFF">
              <a:alpha val="57690"/>
            </a:srgbClr>
          </a:solidFill>
          <a:ln w="3810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rtl="0">
              <a:spcBef>
                <a:spcPts val="0"/>
              </a:spcBef>
              <a:spcAft>
                <a:spcPts val="0"/>
              </a:spcAft>
              <a:buNone/>
            </a:pPr>
            <a:endParaRPr/>
          </a:p>
        </p:txBody>
      </p:sp>
      <p:sp>
        <p:nvSpPr>
          <p:cNvPr id="15" name="Google Shape;424;p54"/>
          <p:cNvSpPr/>
          <p:nvPr/>
        </p:nvSpPr>
        <p:spPr>
          <a:xfrm>
            <a:off x="357750" y="187578"/>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2" name="Google Shape;430;p55">
            <a:extLst>
              <a:ext uri="{FF2B5EF4-FFF2-40B4-BE49-F238E27FC236}">
                <a16:creationId xmlns:a16="http://schemas.microsoft.com/office/drawing/2014/main" id="{79D3FD3D-8B1E-9967-389F-816BFB28F28C}"/>
              </a:ext>
            </a:extLst>
          </p:cNvPr>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animEffect transition="in" filter="fade">
                                      <p:cBhvr>
                                        <p:cTn id="7" dur="1"/>
                                        <p:tgtEl>
                                          <p:spTgt spid="589"/>
                                        </p:tgtEl>
                                      </p:cBhvr>
                                    </p:animEffect>
                                  </p:childTnLst>
                                </p:cTn>
                              </p:par>
                              <p:par>
                                <p:cTn id="8" presetID="10" presetClass="entr" presetSubtype="0" fill="hold" nodeType="withEffect">
                                  <p:stCondLst>
                                    <p:cond delay="0"/>
                                  </p:stCondLst>
                                  <p:childTnLst>
                                    <p:set>
                                      <p:cBhvr>
                                        <p:cTn id="9" dur="1" fill="hold">
                                          <p:stCondLst>
                                            <p:cond delay="0"/>
                                          </p:stCondLst>
                                        </p:cTn>
                                        <p:tgtEl>
                                          <p:spTgt spid="590"/>
                                        </p:tgtEl>
                                        <p:attrNameLst>
                                          <p:attrName>style.visibility</p:attrName>
                                        </p:attrNameLst>
                                      </p:cBhvr>
                                      <p:to>
                                        <p:strVal val="visible"/>
                                      </p:to>
                                    </p:set>
                                    <p:animEffect transition="in" filter="fade">
                                      <p:cBhvr>
                                        <p:cTn id="10" dur="1"/>
                                        <p:tgtEl>
                                          <p:spTgt spid="590"/>
                                        </p:tgtEl>
                                      </p:cBhvr>
                                    </p:animEffect>
                                  </p:childTnLst>
                                </p:cTn>
                              </p:par>
                              <p:par>
                                <p:cTn id="11" presetID="10" presetClass="entr" presetSubtype="0" fill="hold" nodeType="withEffect">
                                  <p:stCondLst>
                                    <p:cond delay="0"/>
                                  </p:stCondLst>
                                  <p:childTnLst>
                                    <p:set>
                                      <p:cBhvr>
                                        <p:cTn id="12" dur="1" fill="hold">
                                          <p:stCondLst>
                                            <p:cond delay="0"/>
                                          </p:stCondLst>
                                        </p:cTn>
                                        <p:tgtEl>
                                          <p:spTgt spid="591"/>
                                        </p:tgtEl>
                                        <p:attrNameLst>
                                          <p:attrName>style.visibility</p:attrName>
                                        </p:attrNameLst>
                                      </p:cBhvr>
                                      <p:to>
                                        <p:strVal val="visible"/>
                                      </p:to>
                                    </p:set>
                                    <p:animEffect transition="in" filter="fade">
                                      <p:cBhvr>
                                        <p:cTn id="13" dur="1"/>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8" name="Google Shape;538;p67"/>
          <p:cNvSpPr txBox="1"/>
          <p:nvPr/>
        </p:nvSpPr>
        <p:spPr>
          <a:xfrm>
            <a:off x="-18047" y="3567501"/>
            <a:ext cx="12191999" cy="3436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000" dirty="0">
              <a:latin typeface="Times New Roman" panose="02020603050405020304" pitchFamily="18" charset="0"/>
              <a:ea typeface="Open Sans SemiBold"/>
              <a:cs typeface="Times New Roman" panose="02020603050405020304" pitchFamily="18" charset="0"/>
              <a:sym typeface="Open Sans SemiBold"/>
            </a:endParaRPr>
          </a:p>
          <a:p>
            <a:pPr marL="457200" indent="-419100">
              <a:buSzPts val="3000"/>
              <a:buFont typeface="Open Sans SemiBold"/>
              <a:buChar char="●"/>
            </a:pPr>
            <a:r>
              <a:rPr lang="en-US" sz="2800" dirty="0">
                <a:latin typeface="Times New Roman" panose="02020603050405020304" pitchFamily="18" charset="0"/>
                <a:ea typeface="Open Sans SemiBold"/>
                <a:cs typeface="Times New Roman" panose="02020603050405020304" pitchFamily="18" charset="0"/>
                <a:sym typeface="Open Sans SemiBold"/>
              </a:rPr>
              <a:t>Equality of Opportunity is driven by the idea of treating individuals fairly &amp; equally. </a:t>
            </a:r>
          </a:p>
          <a:p>
            <a:pPr marL="457200" indent="-419100">
              <a:buSzPts val="3000"/>
              <a:buFont typeface="Open Sans SemiBold"/>
              <a:buChar char="●"/>
            </a:pPr>
            <a:r>
              <a:rPr lang="en-US" sz="2800" dirty="0">
                <a:latin typeface="Times New Roman" panose="02020603050405020304" pitchFamily="18" charset="0"/>
                <a:ea typeface="Open Sans SemiBold"/>
                <a:cs typeface="Times New Roman" panose="02020603050405020304" pitchFamily="18" charset="0"/>
                <a:sym typeface="Open Sans SemiBold"/>
              </a:rPr>
              <a:t>Libertarians favor small government, free markets, “negative rights” </a:t>
            </a:r>
            <a:r>
              <a:rPr lang="en-US" sz="2400" dirty="0">
                <a:latin typeface="Times New Roman" panose="02020603050405020304" pitchFamily="18" charset="0"/>
                <a:ea typeface="Open Sans SemiBold"/>
                <a:cs typeface="Times New Roman" panose="02020603050405020304" pitchFamily="18" charset="0"/>
                <a:sym typeface="Open Sans SemiBold"/>
              </a:rPr>
              <a:t>(e.g., </a:t>
            </a:r>
            <a:r>
              <a:rPr lang="en-US" sz="2400" dirty="0">
                <a:latin typeface="Times New Roman" panose="02020603050405020304" pitchFamily="18" charset="0"/>
                <a:cs typeface="Times New Roman" panose="02020603050405020304" pitchFamily="18" charset="0"/>
              </a:rPr>
              <a:t>permit inaction)</a:t>
            </a:r>
            <a:r>
              <a:rPr lang="en-US" sz="2400" dirty="0">
                <a:latin typeface="Times New Roman" panose="02020603050405020304" pitchFamily="18" charset="0"/>
                <a:ea typeface="Open Sans SemiBold"/>
                <a:cs typeface="Times New Roman" panose="02020603050405020304" pitchFamily="18" charset="0"/>
                <a:sym typeface="Open Sans SemiBold"/>
              </a:rPr>
              <a:t>, </a:t>
            </a:r>
            <a:r>
              <a:rPr lang="en-US" sz="2800" dirty="0">
                <a:latin typeface="Times New Roman" panose="02020603050405020304" pitchFamily="18" charset="0"/>
                <a:ea typeface="Open Sans SemiBold"/>
                <a:cs typeface="Times New Roman" panose="02020603050405020304" pitchFamily="18" charset="0"/>
                <a:sym typeface="Open Sans SemiBold"/>
              </a:rPr>
              <a:t>&amp; generally opposed to redistribution.</a:t>
            </a:r>
            <a:endParaRPr sz="2800" dirty="0">
              <a:latin typeface="Times New Roman" panose="02020603050405020304" pitchFamily="18" charset="0"/>
              <a:ea typeface="Open Sans SemiBold"/>
              <a:cs typeface="Times New Roman" panose="02020603050405020304" pitchFamily="18" charset="0"/>
              <a:sym typeface="Open Sans SemiBold"/>
            </a:endParaRPr>
          </a:p>
          <a:p>
            <a:pPr marL="0" lvl="0" indent="0" rtl="0">
              <a:spcBef>
                <a:spcPts val="0"/>
              </a:spcBef>
              <a:spcAft>
                <a:spcPts val="0"/>
              </a:spcAft>
              <a:buNone/>
            </a:pPr>
            <a:endParaRPr sz="1000" dirty="0">
              <a:latin typeface="Times New Roman" panose="02020603050405020304" pitchFamily="18" charset="0"/>
              <a:ea typeface="Open Sans SemiBold"/>
              <a:cs typeface="Times New Roman" panose="02020603050405020304" pitchFamily="18" charset="0"/>
              <a:sym typeface="Open Sans SemiBold"/>
            </a:endParaRPr>
          </a:p>
        </p:txBody>
      </p:sp>
      <p:cxnSp>
        <p:nvCxnSpPr>
          <p:cNvPr id="540" name="Google Shape;540;p67"/>
          <p:cNvCxnSpPr/>
          <p:nvPr/>
        </p:nvCxnSpPr>
        <p:spPr>
          <a:xfrm>
            <a:off x="5146307" y="1713845"/>
            <a:ext cx="4249200" cy="0"/>
          </a:xfrm>
          <a:prstGeom prst="straightConnector1">
            <a:avLst/>
          </a:prstGeom>
          <a:noFill/>
          <a:ln w="28575" cap="flat" cmpd="sng">
            <a:solidFill>
              <a:srgbClr val="E82424"/>
            </a:solidFill>
            <a:prstDash val="solid"/>
            <a:miter lim="800000"/>
            <a:headEnd type="none" w="sm" len="sm"/>
            <a:tailEnd type="none" w="sm" len="sm"/>
          </a:ln>
        </p:spPr>
      </p:cxnSp>
      <p:sp>
        <p:nvSpPr>
          <p:cNvPr id="7" name="Google Shape;529;p66"/>
          <p:cNvSpPr txBox="1"/>
          <p:nvPr/>
        </p:nvSpPr>
        <p:spPr>
          <a:xfrm>
            <a:off x="2633116" y="2086315"/>
            <a:ext cx="9438009" cy="1573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latin typeface="Times New Roman" panose="02020603050405020304" pitchFamily="18" charset="0"/>
                <a:ea typeface="Open Sans SemiBold"/>
                <a:cs typeface="Times New Roman" panose="02020603050405020304" pitchFamily="18" charset="0"/>
                <a:sym typeface="Open Sans SemiBold"/>
              </a:rPr>
              <a:t>Argument that prioritizes “equality of opportunities” over “equality of outcomes” by preserving free                                       markets and “negative rights.”</a:t>
            </a:r>
            <a:endParaRPr sz="28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8" name="Google Shape;527;p66"/>
          <p:cNvSpPr txBox="1"/>
          <p:nvPr/>
        </p:nvSpPr>
        <p:spPr>
          <a:xfrm>
            <a:off x="2187325" y="1015322"/>
            <a:ext cx="9883800" cy="12405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US" sz="3200" b="1" dirty="0">
                <a:solidFill>
                  <a:srgbClr val="E82424"/>
                </a:solidFill>
                <a:latin typeface="Times New Roman" panose="02020603050405020304" pitchFamily="18" charset="0"/>
                <a:ea typeface="Open Sans"/>
                <a:cs typeface="Times New Roman" panose="02020603050405020304" pitchFamily="18" charset="0"/>
                <a:sym typeface="Open Sans"/>
              </a:rPr>
              <a:t>6. Libertarian Justice</a:t>
            </a:r>
            <a:endParaRPr sz="3200" b="1" dirty="0">
              <a:solidFill>
                <a:srgbClr val="E82424"/>
              </a:solidFill>
              <a:latin typeface="Times New Roman" panose="02020603050405020304" pitchFamily="18" charset="0"/>
              <a:ea typeface="Open Sans"/>
              <a:cs typeface="Times New Roman" panose="02020603050405020304" pitchFamily="18" charset="0"/>
              <a:sym typeface="Open Sans"/>
            </a:endParaRPr>
          </a:p>
        </p:txBody>
      </p:sp>
      <p:pic>
        <p:nvPicPr>
          <p:cNvPr id="3" name="Picture 2"/>
          <p:cNvPicPr>
            <a:picLocks noChangeAspect="1"/>
          </p:cNvPicPr>
          <p:nvPr/>
        </p:nvPicPr>
        <p:blipFill>
          <a:blip r:embed="rId3"/>
          <a:stretch>
            <a:fillRect/>
          </a:stretch>
        </p:blipFill>
        <p:spPr>
          <a:xfrm>
            <a:off x="74057" y="860199"/>
            <a:ext cx="2466955" cy="2233857"/>
          </a:xfrm>
          <a:prstGeom prst="rect">
            <a:avLst/>
          </a:prstGeom>
        </p:spPr>
      </p:pic>
      <p:sp>
        <p:nvSpPr>
          <p:cNvPr id="9" name="Rectangle 8"/>
          <p:cNvSpPr/>
          <p:nvPr/>
        </p:nvSpPr>
        <p:spPr>
          <a:xfrm>
            <a:off x="-18047" y="2580705"/>
            <a:ext cx="2559059" cy="461665"/>
          </a:xfrm>
          <a:prstGeom prst="rect">
            <a:avLst/>
          </a:prstGeom>
        </p:spPr>
        <p:txBody>
          <a:bodyPr wrap="square">
            <a:spAutoFit/>
          </a:bodyPr>
          <a:lstStyle/>
          <a:p>
            <a:pPr algn="ctr"/>
            <a:r>
              <a:rPr lang="en-US" sz="2400" b="1" dirty="0">
                <a:solidFill>
                  <a:srgbClr val="FFFF00"/>
                </a:solidFill>
                <a:latin typeface="Times New Roman" panose="02020603050405020304" pitchFamily="18" charset="0"/>
                <a:ea typeface="Open Sans SemiBold"/>
                <a:cs typeface="Times New Roman" panose="02020603050405020304" pitchFamily="18" charset="0"/>
                <a:sym typeface="Open Sans SemiBold"/>
              </a:rPr>
              <a:t>Robert </a:t>
            </a:r>
            <a:r>
              <a:rPr lang="en-US" sz="2400" b="1" dirty="0" err="1">
                <a:solidFill>
                  <a:srgbClr val="FFFF00"/>
                </a:solidFill>
                <a:latin typeface="Times New Roman" panose="02020603050405020304" pitchFamily="18" charset="0"/>
                <a:ea typeface="Open Sans SemiBold"/>
                <a:cs typeface="Times New Roman" panose="02020603050405020304" pitchFamily="18" charset="0"/>
                <a:sym typeface="Open Sans SemiBold"/>
              </a:rPr>
              <a:t>Nozick</a:t>
            </a:r>
            <a:endParaRPr lang="en-US" sz="2400" b="1" dirty="0">
              <a:solidFill>
                <a:srgbClr val="FFFF00"/>
              </a:solidFill>
              <a:latin typeface="Times New Roman" panose="02020603050405020304" pitchFamily="18" charset="0"/>
              <a:ea typeface="Open Sans SemiBold"/>
              <a:cs typeface="Times New Roman" panose="02020603050405020304" pitchFamily="18" charset="0"/>
              <a:sym typeface="Open Sans SemiBold"/>
            </a:endParaRPr>
          </a:p>
        </p:txBody>
      </p:sp>
      <p:sp>
        <p:nvSpPr>
          <p:cNvPr id="10" name="Google Shape;430;p55"/>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11" name="Google Shape;431;p55">
            <a:extLst>
              <a:ext uri="{FF2B5EF4-FFF2-40B4-BE49-F238E27FC236}">
                <a16:creationId xmlns:a16="http://schemas.microsoft.com/office/drawing/2014/main" id="{5BE724BD-33F3-42BA-4A99-16AEE2FD42BD}"/>
              </a:ext>
            </a:extLst>
          </p:cNvPr>
          <p:cNvSpPr/>
          <p:nvPr/>
        </p:nvSpPr>
        <p:spPr>
          <a:xfrm>
            <a:off x="440165" y="73640"/>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4" name="TextBox 3">
            <a:extLst>
              <a:ext uri="{FF2B5EF4-FFF2-40B4-BE49-F238E27FC236}">
                <a16:creationId xmlns:a16="http://schemas.microsoft.com/office/drawing/2014/main" id="{16913D26-50D1-5553-98E9-3C2AAB259979}"/>
              </a:ext>
            </a:extLst>
          </p:cNvPr>
          <p:cNvSpPr txBox="1"/>
          <p:nvPr/>
        </p:nvSpPr>
        <p:spPr>
          <a:xfrm>
            <a:off x="4152900" y="163650"/>
            <a:ext cx="7045960" cy="307777"/>
          </a:xfrm>
          <a:prstGeom prst="rect">
            <a:avLst/>
          </a:prstGeom>
          <a:noFill/>
        </p:spPr>
        <p:txBody>
          <a:bodyPr wrap="square">
            <a:spAutoFit/>
          </a:bodyPr>
          <a:lstStyle/>
          <a:p>
            <a:r>
              <a:rPr lang="en-US" b="0" i="0" dirty="0">
                <a:solidFill>
                  <a:srgbClr val="111111"/>
                </a:solidFill>
                <a:effectLst/>
                <a:highlight>
                  <a:srgbClr val="F9F9F9"/>
                </a:highlight>
                <a:latin typeface="-apple-system"/>
              </a:rPr>
              <a:t>Equality of opportunity is driven by the idea of treating individuals fairly and equally.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71"/>
          <p:cNvPicPr preferRelativeResize="0"/>
          <p:nvPr/>
        </p:nvPicPr>
        <p:blipFill rotWithShape="1">
          <a:blip r:embed="rId3">
            <a:alphaModFix/>
          </a:blip>
          <a:srcRect l="3929"/>
          <a:stretch/>
        </p:blipFill>
        <p:spPr>
          <a:xfrm>
            <a:off x="0" y="0"/>
            <a:ext cx="12192000" cy="6858000"/>
          </a:xfrm>
          <a:prstGeom prst="rect">
            <a:avLst/>
          </a:prstGeom>
          <a:noFill/>
          <a:ln>
            <a:noFill/>
          </a:ln>
        </p:spPr>
      </p:pic>
      <p:sp>
        <p:nvSpPr>
          <p:cNvPr id="597" name="Google Shape;597;p71"/>
          <p:cNvSpPr/>
          <p:nvPr/>
        </p:nvSpPr>
        <p:spPr>
          <a:xfrm>
            <a:off x="3581400" y="914399"/>
            <a:ext cx="5029200" cy="5029200"/>
          </a:xfrm>
          <a:prstGeom prst="ellipse">
            <a:avLst/>
          </a:prstGeom>
          <a:solidFill>
            <a:srgbClr val="EB1207">
              <a:alpha val="46920"/>
            </a:srgbClr>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4000" b="0" i="0" u="none" strike="noStrike" cap="none">
              <a:solidFill>
                <a:schemeClr val="lt1"/>
              </a:solidFill>
              <a:latin typeface="Arial Black"/>
              <a:ea typeface="Arial Black"/>
              <a:cs typeface="Arial Black"/>
              <a:sym typeface="Arial Black"/>
            </a:endParaRPr>
          </a:p>
        </p:txBody>
      </p:sp>
      <p:sp>
        <p:nvSpPr>
          <p:cNvPr id="598" name="Google Shape;598;p71"/>
          <p:cNvSpPr/>
          <p:nvPr/>
        </p:nvSpPr>
        <p:spPr>
          <a:xfrm>
            <a:off x="3581400" y="2782650"/>
            <a:ext cx="5029200" cy="1292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900">
                <a:solidFill>
                  <a:srgbClr val="FFFFFF"/>
                </a:solidFill>
                <a:latin typeface="Arial Black"/>
                <a:ea typeface="Arial Black"/>
                <a:cs typeface="Arial Black"/>
                <a:sym typeface="Arial Black"/>
              </a:rPr>
              <a:t>INEQUALITY AND REDISTRIBUTION</a:t>
            </a:r>
            <a:endParaRPr/>
          </a:p>
        </p:txBody>
      </p:sp>
      <p:sp>
        <p:nvSpPr>
          <p:cNvPr id="5" name="Google Shape;168;p26"/>
          <p:cNvSpPr txBox="1"/>
          <p:nvPr/>
        </p:nvSpPr>
        <p:spPr>
          <a:xfrm>
            <a:off x="2204720" y="218700"/>
            <a:ext cx="7489427" cy="477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500" b="1" i="0" u="none" strike="noStrike" cap="none" dirty="0">
                <a:solidFill>
                  <a:srgbClr val="FFC000"/>
                </a:solidFill>
                <a:latin typeface="Open Sans"/>
                <a:ea typeface="Open Sans"/>
                <a:cs typeface="Open Sans"/>
                <a:sym typeface="Open Sans"/>
              </a:rPr>
              <a:t> Some </a:t>
            </a:r>
            <a:r>
              <a:rPr lang="en-US" sz="2500" b="1" i="0" u="none" strike="noStrike" cap="none">
                <a:solidFill>
                  <a:srgbClr val="FFC000"/>
                </a:solidFill>
                <a:latin typeface="Open Sans"/>
                <a:ea typeface="Open Sans"/>
                <a:cs typeface="Open Sans"/>
                <a:sym typeface="Open Sans"/>
              </a:rPr>
              <a:t>s</a:t>
            </a:r>
            <a:r>
              <a:rPr lang="en-US" sz="2500" b="1">
                <a:solidFill>
                  <a:srgbClr val="FFC000"/>
                </a:solidFill>
                <a:latin typeface="Open Sans"/>
                <a:ea typeface="Open Sans"/>
                <a:cs typeface="Open Sans"/>
                <a:sym typeface="Open Sans"/>
              </a:rPr>
              <a:t>lides generated </a:t>
            </a:r>
            <a:r>
              <a:rPr lang="en-US" sz="2500" b="1" dirty="0">
                <a:solidFill>
                  <a:srgbClr val="FFC000"/>
                </a:solidFill>
                <a:latin typeface="Open Sans"/>
                <a:ea typeface="Open Sans"/>
                <a:cs typeface="Open Sans"/>
                <a:sym typeface="Open Sans"/>
              </a:rPr>
              <a:t>by Daniel Forsberg</a:t>
            </a:r>
            <a:endParaRPr dirty="0">
              <a:solidFill>
                <a:srgbClr val="FFC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27" name="Google Shape;227;p32"/>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228" name="Google Shape;228;p32"/>
          <p:cNvSpPr txBox="1"/>
          <p:nvPr/>
        </p:nvSpPr>
        <p:spPr>
          <a:xfrm>
            <a:off x="1513015" y="2463997"/>
            <a:ext cx="9113520" cy="2826000"/>
          </a:xfrm>
          <a:prstGeom prst="rect">
            <a:avLst/>
          </a:prstGeom>
          <a:noFill/>
          <a:ln>
            <a:noFill/>
          </a:ln>
        </p:spPr>
        <p:txBody>
          <a:bodyPr spcFirstLastPara="1" wrap="square" lIns="91425" tIns="91425" rIns="91425" bIns="91425" anchor="t" anchorCtr="0">
            <a:noAutofit/>
          </a:bodyPr>
          <a:lstStyle/>
          <a:p>
            <a:pPr marL="914400" lvl="0" indent="-457200" rtl="0">
              <a:spcBef>
                <a:spcPts val="0"/>
              </a:spcBef>
              <a:spcAft>
                <a:spcPts val="0"/>
              </a:spcAft>
              <a:buSzPts val="3600"/>
              <a:buFont typeface="+mj-lt"/>
              <a:buAutoNum type="arabicPeriod"/>
            </a:pPr>
            <a:r>
              <a:rPr lang="en-US" sz="3200" dirty="0">
                <a:latin typeface="Times New Roman" panose="02020603050405020304" pitchFamily="18" charset="0"/>
                <a:ea typeface="Open Sans SemiBold"/>
                <a:cs typeface="Times New Roman" panose="02020603050405020304" pitchFamily="18" charset="0"/>
                <a:sym typeface="Open Sans SemiBold"/>
              </a:rPr>
              <a:t>Value</a:t>
            </a:r>
            <a:r>
              <a:rPr lang="en-US" sz="3200" i="1" dirty="0">
                <a:latin typeface="Times New Roman" panose="02020603050405020304" pitchFamily="18" charset="0"/>
                <a:ea typeface="Open Sans SemiBold"/>
                <a:cs typeface="Times New Roman" panose="02020603050405020304" pitchFamily="18" charset="0"/>
                <a:sym typeface="Open Sans SemiBold"/>
              </a:rPr>
              <a:t> firms</a:t>
            </a:r>
            <a:r>
              <a:rPr lang="en-US" sz="3200" dirty="0">
                <a:latin typeface="Times New Roman" panose="02020603050405020304" pitchFamily="18" charset="0"/>
                <a:ea typeface="Open Sans SemiBold"/>
                <a:cs typeface="Times New Roman" panose="02020603050405020304" pitchFamily="18" charset="0"/>
                <a:sym typeface="Open Sans SemiBold"/>
              </a:rPr>
              <a:t> place on the </a:t>
            </a:r>
            <a:r>
              <a:rPr lang="en-US" sz="3200" i="1" dirty="0">
                <a:latin typeface="Times New Roman" panose="02020603050405020304" pitchFamily="18" charset="0"/>
                <a:ea typeface="Open Sans SemiBold"/>
                <a:cs typeface="Times New Roman" panose="02020603050405020304" pitchFamily="18" charset="0"/>
                <a:sym typeface="Open Sans SemiBold"/>
              </a:rPr>
              <a:t>FOP</a:t>
            </a:r>
            <a:r>
              <a:rPr lang="en-US" sz="3200" dirty="0">
                <a:latin typeface="Times New Roman" panose="02020603050405020304" pitchFamily="18" charset="0"/>
                <a:ea typeface="Open Sans SemiBold"/>
                <a:cs typeface="Times New Roman" panose="02020603050405020304" pitchFamily="18" charset="0"/>
                <a:sym typeface="Open Sans SemiBold"/>
              </a:rPr>
              <a:t> that are owned and sold by households.</a:t>
            </a:r>
          </a:p>
          <a:p>
            <a:pPr marL="457200" lvl="0" defTabSz="400050" rtl="0">
              <a:spcBef>
                <a:spcPts val="0"/>
              </a:spcBef>
              <a:spcAft>
                <a:spcPts val="0"/>
              </a:spcAft>
              <a:buSzPts val="3600"/>
            </a:pPr>
            <a:endParaRPr lang="en-US" sz="3200" dirty="0">
              <a:latin typeface="Times New Roman" panose="02020603050405020304" pitchFamily="18" charset="0"/>
              <a:ea typeface="Open Sans SemiBold"/>
              <a:cs typeface="Times New Roman" panose="02020603050405020304" pitchFamily="18" charset="0"/>
              <a:sym typeface="Open Sans SemiBold"/>
            </a:endParaRPr>
          </a:p>
          <a:p>
            <a:pPr marL="457200" lvl="0" defTabSz="304800" rtl="0">
              <a:spcBef>
                <a:spcPts val="0"/>
              </a:spcBef>
              <a:spcAft>
                <a:spcPts val="0"/>
              </a:spcAft>
              <a:buSzPts val="3600"/>
            </a:pPr>
            <a:r>
              <a:rPr lang="en-US" sz="3200" dirty="0">
                <a:latin typeface="Times New Roman" panose="02020603050405020304" pitchFamily="18" charset="0"/>
                <a:ea typeface="Open Sans SemiBold"/>
                <a:cs typeface="Times New Roman" panose="02020603050405020304" pitchFamily="18" charset="0"/>
                <a:sym typeface="Open Sans SemiBold"/>
              </a:rPr>
              <a:t>2. 	The</a:t>
            </a:r>
            <a:r>
              <a:rPr lang="en-US" sz="3200" i="1" dirty="0">
                <a:latin typeface="Times New Roman" panose="02020603050405020304" pitchFamily="18" charset="0"/>
                <a:ea typeface="Open Sans SemiBold"/>
                <a:cs typeface="Times New Roman" panose="02020603050405020304" pitchFamily="18" charset="0"/>
                <a:sym typeface="Open Sans SemiBold"/>
              </a:rPr>
              <a:t> willingness </a:t>
            </a:r>
            <a:r>
              <a:rPr lang="en-US" sz="3200" dirty="0">
                <a:latin typeface="Times New Roman" panose="02020603050405020304" pitchFamily="18" charset="0"/>
                <a:ea typeface="Open Sans SemiBold"/>
                <a:cs typeface="Times New Roman" panose="02020603050405020304" pitchFamily="18" charset="0"/>
                <a:sym typeface="Open Sans SemiBold"/>
              </a:rPr>
              <a:t>and </a:t>
            </a:r>
            <a:r>
              <a:rPr lang="en-US" sz="3200" i="1" dirty="0">
                <a:latin typeface="Times New Roman" panose="02020603050405020304" pitchFamily="18" charset="0"/>
                <a:ea typeface="Open Sans SemiBold"/>
                <a:cs typeface="Times New Roman" panose="02020603050405020304" pitchFamily="18" charset="0"/>
                <a:sym typeface="Open Sans SemiBold"/>
              </a:rPr>
              <a:t>ability </a:t>
            </a:r>
            <a:r>
              <a:rPr lang="en-US" sz="3200" dirty="0">
                <a:latin typeface="Times New Roman" panose="02020603050405020304" pitchFamily="18" charset="0"/>
                <a:ea typeface="Open Sans SemiBold"/>
                <a:cs typeface="Times New Roman" panose="02020603050405020304" pitchFamily="18" charset="0"/>
                <a:sym typeface="Open Sans SemiBold"/>
              </a:rPr>
              <a:t>of households to 					consume the output created by firms.</a:t>
            </a:r>
            <a:endParaRPr sz="3200" dirty="0">
              <a:latin typeface="Times New Roman" panose="02020603050405020304" pitchFamily="18" charset="0"/>
              <a:ea typeface="Open Sans SemiBold"/>
              <a:cs typeface="Times New Roman" panose="02020603050405020304" pitchFamily="18" charset="0"/>
              <a:sym typeface="Open Sans SemiBold"/>
            </a:endParaRPr>
          </a:p>
        </p:txBody>
      </p:sp>
      <p:sp>
        <p:nvSpPr>
          <p:cNvPr id="229" name="Google Shape;229;p32"/>
          <p:cNvSpPr txBox="1"/>
          <p:nvPr/>
        </p:nvSpPr>
        <p:spPr>
          <a:xfrm>
            <a:off x="331525" y="1019794"/>
            <a:ext cx="11476500" cy="989650"/>
          </a:xfrm>
          <a:prstGeom prst="rect">
            <a:avLst/>
          </a:prstGeom>
          <a:noFill/>
          <a:ln>
            <a:noFill/>
          </a:ln>
        </p:spPr>
        <p:txBody>
          <a:bodyPr spcFirstLastPara="1" wrap="square" lIns="91425" tIns="91425" rIns="91425" bIns="91425" anchor="ctr" anchorCtr="0">
            <a:noAutofit/>
          </a:bodyPr>
          <a:lstStyle/>
          <a:p>
            <a:pPr lvl="0" algn="ctr"/>
            <a:r>
              <a:rPr lang="en-US" sz="40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Source of Household Income …</a:t>
            </a:r>
            <a:endParaRPr sz="4000" b="1" dirty="0">
              <a:latin typeface="Times New Roman" panose="02020603050405020304" pitchFamily="18" charset="0"/>
              <a:ea typeface="Open Sans"/>
              <a:cs typeface="Times New Roman" panose="02020603050405020304" pitchFamily="18" charset="0"/>
              <a:sym typeface="Open Sans"/>
            </a:endParaRPr>
          </a:p>
        </p:txBody>
      </p:sp>
      <p:cxnSp>
        <p:nvCxnSpPr>
          <p:cNvPr id="230" name="Google Shape;230;p32"/>
          <p:cNvCxnSpPr/>
          <p:nvPr/>
        </p:nvCxnSpPr>
        <p:spPr>
          <a:xfrm>
            <a:off x="3971400" y="2012953"/>
            <a:ext cx="4249200" cy="0"/>
          </a:xfrm>
          <a:prstGeom prst="straightConnector1">
            <a:avLst/>
          </a:prstGeom>
          <a:noFill/>
          <a:ln w="28575" cap="flat" cmpd="sng">
            <a:solidFill>
              <a:srgbClr val="CC000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p:nvPr/>
        </p:nvSpPr>
        <p:spPr>
          <a:xfrm>
            <a:off x="0" y="5991900"/>
            <a:ext cx="12192000" cy="866100"/>
          </a:xfrm>
          <a:prstGeom prst="rect">
            <a:avLst/>
          </a:prstGeom>
          <a:solidFill>
            <a:srgbClr val="CC0000"/>
          </a:solidFill>
          <a:ln w="12700"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197" name="Google Shape;197;p29"/>
          <p:cNvSpPr/>
          <p:nvPr/>
        </p:nvSpPr>
        <p:spPr>
          <a:xfrm>
            <a:off x="385514" y="272953"/>
            <a:ext cx="11476500" cy="616800"/>
          </a:xfrm>
          <a:prstGeom prst="rect">
            <a:avLst/>
          </a:prstGeom>
          <a:no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198" name="Google Shape;198;p29"/>
          <p:cNvSpPr txBox="1"/>
          <p:nvPr/>
        </p:nvSpPr>
        <p:spPr>
          <a:xfrm>
            <a:off x="414750" y="1064505"/>
            <a:ext cx="11289570" cy="106909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HOUSEHOLD CONSUMPTION </a:t>
            </a:r>
            <a:endParaRPr lang="en-US" sz="3200" dirty="0">
              <a:solidFill>
                <a:srgbClr val="CC0000"/>
              </a:solidFill>
              <a:latin typeface="Times New Roman" panose="02020603050405020304" pitchFamily="18" charset="0"/>
              <a:ea typeface="Open Sans ExtraBold"/>
              <a:cs typeface="Times New Roman" panose="02020603050405020304" pitchFamily="18" charset="0"/>
              <a:sym typeface="Open Sans ExtraBold"/>
            </a:endParaRPr>
          </a:p>
          <a:p>
            <a:pPr marL="0" marR="0" lvl="0" indent="0" algn="ctr" rtl="0">
              <a:spcBef>
                <a:spcPts val="0"/>
              </a:spcBef>
              <a:spcAft>
                <a:spcPts val="0"/>
              </a:spcAft>
              <a:buNone/>
            </a:pPr>
            <a:r>
              <a:rPr lang="en-US" sz="2600"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a:t>
            </a:r>
            <a:r>
              <a:rPr lang="en-US" sz="2600" i="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“Access to money”)</a:t>
            </a:r>
            <a:endParaRPr sz="2600" i="1" dirty="0">
              <a:solidFill>
                <a:srgbClr val="CC0000"/>
              </a:solidFill>
              <a:latin typeface="Times New Roman" panose="02020603050405020304" pitchFamily="18" charset="0"/>
              <a:ea typeface="Open Sans ExtraBold"/>
              <a:cs typeface="Times New Roman" panose="02020603050405020304" pitchFamily="18" charset="0"/>
              <a:sym typeface="Open Sans ExtraBold"/>
            </a:endParaRPr>
          </a:p>
        </p:txBody>
      </p:sp>
      <p:cxnSp>
        <p:nvCxnSpPr>
          <p:cNvPr id="5" name="Google Shape;175;p27"/>
          <p:cNvCxnSpPr/>
          <p:nvPr/>
        </p:nvCxnSpPr>
        <p:spPr>
          <a:xfrm>
            <a:off x="3853846" y="2314233"/>
            <a:ext cx="4249200" cy="0"/>
          </a:xfrm>
          <a:prstGeom prst="straightConnector1">
            <a:avLst/>
          </a:prstGeom>
          <a:noFill/>
          <a:ln w="28575" cap="flat" cmpd="sng">
            <a:solidFill>
              <a:srgbClr val="CC0000"/>
            </a:solidFill>
            <a:prstDash val="solid"/>
            <a:miter lim="800000"/>
            <a:headEnd type="none" w="sm" len="sm"/>
            <a:tailEnd type="none" w="sm" len="sm"/>
          </a:ln>
        </p:spPr>
      </p:cxnSp>
      <p:sp>
        <p:nvSpPr>
          <p:cNvPr id="3" name="TextBox 2">
            <a:extLst>
              <a:ext uri="{FF2B5EF4-FFF2-40B4-BE49-F238E27FC236}">
                <a16:creationId xmlns:a16="http://schemas.microsoft.com/office/drawing/2014/main" id="{F907ECBB-7EE7-1B7E-7E77-2DCE210D6E9A}"/>
              </a:ext>
            </a:extLst>
          </p:cNvPr>
          <p:cNvSpPr txBox="1"/>
          <p:nvPr/>
        </p:nvSpPr>
        <p:spPr>
          <a:xfrm>
            <a:off x="3121660" y="2640784"/>
            <a:ext cx="6896100" cy="461665"/>
          </a:xfrm>
          <a:prstGeom prst="rect">
            <a:avLst/>
          </a:prstGeom>
          <a:noFill/>
        </p:spPr>
        <p:txBody>
          <a:bodyPr wrap="square">
            <a:spAutoFit/>
          </a:bodyPr>
          <a:lstStyle/>
          <a:p>
            <a:r>
              <a:rPr lang="en-US" sz="2400"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“ACCESS TO MONEY” IS DETERMIEND BY … </a:t>
            </a:r>
            <a:endParaRPr lang="en-US" sz="2400" dirty="0"/>
          </a:p>
        </p:txBody>
      </p:sp>
      <p:pic>
        <p:nvPicPr>
          <p:cNvPr id="6" name="Picture 5">
            <a:extLst>
              <a:ext uri="{FF2B5EF4-FFF2-40B4-BE49-F238E27FC236}">
                <a16:creationId xmlns:a16="http://schemas.microsoft.com/office/drawing/2014/main" id="{088CE51E-D8B8-ABE7-5D03-0FD7363D40B3}"/>
              </a:ext>
            </a:extLst>
          </p:cNvPr>
          <p:cNvPicPr>
            <a:picLocks noChangeAspect="1"/>
          </p:cNvPicPr>
          <p:nvPr/>
        </p:nvPicPr>
        <p:blipFill>
          <a:blip r:embed="rId3"/>
          <a:stretch>
            <a:fillRect/>
          </a:stretch>
        </p:blipFill>
        <p:spPr>
          <a:xfrm>
            <a:off x="831310" y="3365511"/>
            <a:ext cx="4707229" cy="2199640"/>
          </a:xfrm>
          <a:prstGeom prst="rect">
            <a:avLst/>
          </a:prstGeom>
        </p:spPr>
      </p:pic>
      <p:pic>
        <p:nvPicPr>
          <p:cNvPr id="8" name="Picture 7">
            <a:extLst>
              <a:ext uri="{FF2B5EF4-FFF2-40B4-BE49-F238E27FC236}">
                <a16:creationId xmlns:a16="http://schemas.microsoft.com/office/drawing/2014/main" id="{D51B1323-436A-F6C0-F01B-32F608CD31D6}"/>
              </a:ext>
            </a:extLst>
          </p:cNvPr>
          <p:cNvPicPr>
            <a:picLocks noChangeAspect="1"/>
          </p:cNvPicPr>
          <p:nvPr/>
        </p:nvPicPr>
        <p:blipFill>
          <a:blip r:embed="rId4"/>
          <a:stretch>
            <a:fillRect/>
          </a:stretch>
        </p:blipFill>
        <p:spPr>
          <a:xfrm>
            <a:off x="6297754" y="3429000"/>
            <a:ext cx="4728781" cy="2199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18" name="Google Shape;218;p31"/>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219" name="Google Shape;219;p31"/>
          <p:cNvSpPr txBox="1"/>
          <p:nvPr/>
        </p:nvSpPr>
        <p:spPr>
          <a:xfrm>
            <a:off x="355034" y="1494670"/>
            <a:ext cx="12192000" cy="1644000"/>
          </a:xfrm>
          <a:prstGeom prst="rect">
            <a:avLst/>
          </a:prstGeom>
          <a:noFill/>
          <a:ln>
            <a:noFill/>
          </a:ln>
        </p:spPr>
        <p:txBody>
          <a:bodyPr spcFirstLastPara="1" wrap="square" lIns="91425" tIns="45700" rIns="91425" bIns="45700" anchor="t" anchorCtr="0">
            <a:noAutofit/>
          </a:bodyPr>
          <a:lstStyle/>
          <a:p>
            <a:pPr lvl="0" algn="ctr"/>
            <a:r>
              <a:rPr lang="en-US" sz="32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Are the Determinants of a Person’s                                                                Wealth &amp; Income the result of …</a:t>
            </a:r>
            <a:endParaRPr sz="3200" b="1" dirty="0">
              <a:latin typeface="Times New Roman" panose="02020603050405020304" pitchFamily="18" charset="0"/>
              <a:ea typeface="Open Sans"/>
              <a:cs typeface="Times New Roman" panose="02020603050405020304" pitchFamily="18" charset="0"/>
              <a:sym typeface="Open Sans"/>
            </a:endParaRPr>
          </a:p>
        </p:txBody>
      </p:sp>
      <p:sp>
        <p:nvSpPr>
          <p:cNvPr id="220" name="Google Shape;220;p31"/>
          <p:cNvSpPr txBox="1"/>
          <p:nvPr/>
        </p:nvSpPr>
        <p:spPr>
          <a:xfrm>
            <a:off x="2733040" y="2843877"/>
            <a:ext cx="8128000" cy="3008700"/>
          </a:xfrm>
          <a:prstGeom prst="rect">
            <a:avLst/>
          </a:prstGeom>
          <a:noFill/>
          <a:ln>
            <a:noFill/>
          </a:ln>
        </p:spPr>
        <p:txBody>
          <a:bodyPr spcFirstLastPara="1" wrap="square" lIns="91425" tIns="91425" rIns="91425" bIns="91425" anchor="ctr" anchorCtr="0">
            <a:noAutofit/>
          </a:bodyPr>
          <a:lstStyle/>
          <a:p>
            <a:pPr marL="1371600" lvl="0" indent="-457200" rtl="0">
              <a:lnSpc>
                <a:spcPct val="100000"/>
              </a:lnSpc>
              <a:spcBef>
                <a:spcPts val="0"/>
              </a:spcBef>
              <a:spcAft>
                <a:spcPts val="0"/>
              </a:spcAft>
              <a:buClr>
                <a:schemeClr val="dk1"/>
              </a:buClr>
              <a:buSzPts val="3600"/>
              <a:buFont typeface="Open Sans SemiBold"/>
              <a:buChar char="●"/>
            </a:pPr>
            <a:r>
              <a:rPr lang="en-US" sz="2800" i="1" dirty="0">
                <a:solidFill>
                  <a:schemeClr val="dk1"/>
                </a:solidFill>
                <a:latin typeface="Times New Roman" panose="02020603050405020304" pitchFamily="18" charset="0"/>
                <a:ea typeface="Open Sans SemiBold"/>
                <a:cs typeface="Times New Roman" panose="02020603050405020304" pitchFamily="18" charset="0"/>
                <a:sym typeface="Open Sans SemiBold"/>
              </a:rPr>
              <a:t>decisions</a:t>
            </a: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 made by the individual?</a:t>
            </a:r>
            <a:endParaRPr lang="en-US" sz="2800" b="1"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914400" lvl="0" rtl="0">
              <a:lnSpc>
                <a:spcPct val="100000"/>
              </a:lnSpc>
              <a:spcBef>
                <a:spcPts val="0"/>
              </a:spcBef>
              <a:spcAft>
                <a:spcPts val="0"/>
              </a:spcAft>
              <a:buClr>
                <a:schemeClr val="dk1"/>
              </a:buClr>
              <a:buSzPts val="3600"/>
            </a:pPr>
            <a:r>
              <a:rPr lang="en-US" sz="2800" b="1" dirty="0">
                <a:solidFill>
                  <a:schemeClr val="dk1"/>
                </a:solidFill>
                <a:latin typeface="Times New Roman" panose="02020603050405020304" pitchFamily="18" charset="0"/>
                <a:ea typeface="Open Sans SemiBold"/>
                <a:cs typeface="Times New Roman" panose="02020603050405020304" pitchFamily="18" charset="0"/>
                <a:sym typeface="Open Sans SemiBold"/>
              </a:rPr>
              <a:t>			(or)</a:t>
            </a:r>
            <a:endParaRPr sz="2800" dirty="0">
              <a:solidFill>
                <a:schemeClr val="dk1"/>
              </a:solidFill>
              <a:latin typeface="Times New Roman" panose="02020603050405020304" pitchFamily="18" charset="0"/>
              <a:ea typeface="Open Sans SemiBold"/>
              <a:cs typeface="Times New Roman" panose="02020603050405020304" pitchFamily="18" charset="0"/>
              <a:sym typeface="Open Sans SemiBold"/>
            </a:endParaRPr>
          </a:p>
          <a:p>
            <a:pPr marL="1371600" lvl="0" indent="-457200" rtl="0">
              <a:lnSpc>
                <a:spcPct val="100000"/>
              </a:lnSpc>
              <a:spcBef>
                <a:spcPts val="0"/>
              </a:spcBef>
              <a:spcAft>
                <a:spcPts val="0"/>
              </a:spcAft>
              <a:buClr>
                <a:schemeClr val="dk1"/>
              </a:buClr>
              <a:buSzPts val="3600"/>
              <a:buFont typeface="Open Sans SemiBold"/>
              <a:buChar char="●"/>
            </a:pPr>
            <a:r>
              <a:rPr lang="en-US" sz="2800" i="1" dirty="0">
                <a:solidFill>
                  <a:schemeClr val="dk1"/>
                </a:solidFill>
                <a:latin typeface="Times New Roman" panose="02020603050405020304" pitchFamily="18" charset="0"/>
                <a:ea typeface="Open Sans SemiBold"/>
                <a:cs typeface="Times New Roman" panose="02020603050405020304" pitchFamily="18" charset="0"/>
                <a:sym typeface="Open Sans SemiBold"/>
              </a:rPr>
              <a:t>Luck/socioeconomic</a:t>
            </a:r>
            <a:r>
              <a:rPr lang="en-US" sz="2800" dirty="0">
                <a:solidFill>
                  <a:schemeClr val="dk1"/>
                </a:solidFill>
                <a:latin typeface="Times New Roman" panose="02020603050405020304" pitchFamily="18" charset="0"/>
                <a:ea typeface="Open Sans SemiBold"/>
                <a:cs typeface="Times New Roman" panose="02020603050405020304" pitchFamily="18" charset="0"/>
                <a:sym typeface="Open Sans SemiBold"/>
              </a:rPr>
              <a:t> factors beyond the                       control of the individual?</a:t>
            </a:r>
            <a:endParaRPr sz="2800" dirty="0">
              <a:latin typeface="Times New Roman" panose="02020603050405020304" pitchFamily="18" charset="0"/>
              <a:ea typeface="Open Sans SemiBold"/>
              <a:cs typeface="Times New Roman" panose="02020603050405020304" pitchFamily="18" charset="0"/>
              <a:sym typeface="Open Sans SemiBold"/>
            </a:endParaRPr>
          </a:p>
        </p:txBody>
      </p:sp>
      <p:cxnSp>
        <p:nvCxnSpPr>
          <p:cNvPr id="221" name="Google Shape;221;p31"/>
          <p:cNvCxnSpPr/>
          <p:nvPr/>
        </p:nvCxnSpPr>
        <p:spPr>
          <a:xfrm>
            <a:off x="4326434" y="2704227"/>
            <a:ext cx="4249200" cy="0"/>
          </a:xfrm>
          <a:prstGeom prst="straightConnector1">
            <a:avLst/>
          </a:prstGeom>
          <a:noFill/>
          <a:ln w="28575" cap="flat" cmpd="sng">
            <a:solidFill>
              <a:srgbClr val="CC000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237" name="Google Shape;237;p33"/>
          <p:cNvSpPr txBox="1"/>
          <p:nvPr/>
        </p:nvSpPr>
        <p:spPr>
          <a:xfrm>
            <a:off x="372139" y="-84485"/>
            <a:ext cx="12192000" cy="333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US" sz="3200" b="1" dirty="0">
              <a:solidFill>
                <a:srgbClr val="CC0000"/>
              </a:solidFill>
              <a:latin typeface="Times New Roman" panose="02020603050405020304" pitchFamily="18" charset="0"/>
              <a:ea typeface="Open Sans ExtraBold"/>
              <a:cs typeface="Times New Roman" panose="02020603050405020304" pitchFamily="18" charset="0"/>
              <a:sym typeface="Open Sans ExtraBold"/>
            </a:endParaRPr>
          </a:p>
          <a:p>
            <a:pPr marL="0" lvl="0" indent="0" algn="ctr" rtl="0">
              <a:spcBef>
                <a:spcPts val="0"/>
              </a:spcBef>
              <a:spcAft>
                <a:spcPts val="0"/>
              </a:spcAft>
              <a:buNone/>
            </a:pPr>
            <a:endParaRPr lang="en-US" sz="3200" b="1" dirty="0">
              <a:solidFill>
                <a:srgbClr val="CC0000"/>
              </a:solidFill>
              <a:latin typeface="Times New Roman" panose="02020603050405020304" pitchFamily="18" charset="0"/>
              <a:ea typeface="Open Sans ExtraBold"/>
              <a:cs typeface="Times New Roman" panose="02020603050405020304" pitchFamily="18" charset="0"/>
              <a:sym typeface="Open Sans ExtraBold"/>
            </a:endParaRPr>
          </a:p>
          <a:p>
            <a:pPr marL="0" lvl="0" indent="0" algn="ctr" rtl="0">
              <a:spcBef>
                <a:spcPts val="0"/>
              </a:spcBef>
              <a:spcAft>
                <a:spcPts val="0"/>
              </a:spcAft>
              <a:buNone/>
            </a:pPr>
            <a:r>
              <a:rPr lang="en-US" sz="2800" b="1" dirty="0">
                <a:solidFill>
                  <a:srgbClr val="CC0000"/>
                </a:solidFill>
                <a:latin typeface="Times New Roman" panose="02020603050405020304" pitchFamily="18" charset="0"/>
                <a:ea typeface="Open Sans ExtraBold"/>
                <a:cs typeface="Times New Roman" panose="02020603050405020304" pitchFamily="18" charset="0"/>
                <a:sym typeface="Open Sans ExtraBold"/>
              </a:rPr>
              <a:t>DETERMINANTS of INCOME &amp; WEALTH</a:t>
            </a:r>
            <a:endParaRPr sz="2800" b="1" dirty="0">
              <a:solidFill>
                <a:srgbClr val="CC0000"/>
              </a:solidFill>
              <a:latin typeface="Times New Roman" panose="02020603050405020304" pitchFamily="18" charset="0"/>
              <a:ea typeface="Open Sans ExtraBold"/>
              <a:cs typeface="Times New Roman" panose="02020603050405020304" pitchFamily="18" charset="0"/>
              <a:sym typeface="Open Sans ExtraBold"/>
            </a:endParaRPr>
          </a:p>
        </p:txBody>
      </p:sp>
      <p:sp>
        <p:nvSpPr>
          <p:cNvPr id="6" name="Google Shape;245;p34"/>
          <p:cNvSpPr txBox="1"/>
          <p:nvPr/>
        </p:nvSpPr>
        <p:spPr>
          <a:xfrm>
            <a:off x="3444950" y="1625444"/>
            <a:ext cx="6655982" cy="3793500"/>
          </a:xfrm>
          <a:prstGeom prst="rect">
            <a:avLst/>
          </a:prstGeom>
          <a:noFill/>
          <a:ln>
            <a:noFill/>
          </a:ln>
        </p:spPr>
        <p:txBody>
          <a:bodyPr spcFirstLastPara="1" wrap="square" lIns="91425" tIns="45700" rIns="91425" bIns="45700" anchor="t" anchorCtr="0">
            <a:noAutofit/>
          </a:bodyPr>
          <a:lstStyle/>
          <a:p>
            <a:pPr marL="457200" marR="0" lvl="0" indent="-419100" rtl="0">
              <a:lnSpc>
                <a:spcPct val="115000"/>
              </a:lnSpc>
              <a:spcBef>
                <a:spcPts val="0"/>
              </a:spcBef>
              <a:spcAft>
                <a:spcPts val="0"/>
              </a:spcAft>
              <a:buSzPts val="3000"/>
              <a:buChar char="●"/>
            </a:pPr>
            <a:r>
              <a:rPr lang="en-US" sz="2800" dirty="0">
                <a:latin typeface="Times New Roman" panose="02020603050405020304" pitchFamily="18" charset="0"/>
                <a:ea typeface="Open Sans"/>
                <a:cs typeface="Times New Roman" panose="02020603050405020304" pitchFamily="18" charset="0"/>
                <a:sym typeface="Open Sans"/>
              </a:rPr>
              <a:t>Natural talent and innate ability</a:t>
            </a:r>
            <a:endParaRPr sz="2800" dirty="0">
              <a:latin typeface="Times New Roman" panose="02020603050405020304" pitchFamily="18" charset="0"/>
              <a:ea typeface="Open Sans"/>
              <a:cs typeface="Times New Roman" panose="02020603050405020304" pitchFamily="18" charset="0"/>
              <a:sym typeface="Open Sans"/>
            </a:endParaRPr>
          </a:p>
          <a:p>
            <a:pPr marL="457200" marR="0" lvl="0" indent="-419100" rtl="0">
              <a:lnSpc>
                <a:spcPct val="115000"/>
              </a:lnSpc>
              <a:spcBef>
                <a:spcPts val="0"/>
              </a:spcBef>
              <a:spcAft>
                <a:spcPts val="0"/>
              </a:spcAft>
              <a:buSzPts val="3000"/>
              <a:buFont typeface="Open Sans"/>
              <a:buChar char="●"/>
            </a:pPr>
            <a:r>
              <a:rPr lang="en-US" sz="2800" dirty="0">
                <a:latin typeface="Times New Roman" panose="02020603050405020304" pitchFamily="18" charset="0"/>
                <a:ea typeface="Open Sans"/>
                <a:cs typeface="Times New Roman" panose="02020603050405020304" pitchFamily="18" charset="0"/>
                <a:sym typeface="Open Sans"/>
              </a:rPr>
              <a:t>Education &amp; knowledge</a:t>
            </a:r>
            <a:endParaRPr sz="2800" dirty="0">
              <a:latin typeface="Times New Roman" panose="02020603050405020304" pitchFamily="18" charset="0"/>
              <a:ea typeface="Open Sans"/>
              <a:cs typeface="Times New Roman" panose="02020603050405020304" pitchFamily="18" charset="0"/>
              <a:sym typeface="Open Sans"/>
            </a:endParaRPr>
          </a:p>
          <a:p>
            <a:pPr marL="457200" marR="0" lvl="0" indent="-419100" rtl="0">
              <a:lnSpc>
                <a:spcPct val="115000"/>
              </a:lnSpc>
              <a:spcBef>
                <a:spcPts val="0"/>
              </a:spcBef>
              <a:spcAft>
                <a:spcPts val="0"/>
              </a:spcAft>
              <a:buSzPts val="3000"/>
              <a:buFont typeface="Open Sans"/>
              <a:buChar char="●"/>
            </a:pPr>
            <a:r>
              <a:rPr lang="en-US" sz="2800" dirty="0">
                <a:latin typeface="Times New Roman" panose="02020603050405020304" pitchFamily="18" charset="0"/>
                <a:ea typeface="Open Sans"/>
                <a:cs typeface="Times New Roman" panose="02020603050405020304" pitchFamily="18" charset="0"/>
                <a:sym typeface="Open Sans"/>
              </a:rPr>
              <a:t>Acquired skills &amp; experience</a:t>
            </a:r>
            <a:endParaRPr sz="2800" dirty="0">
              <a:latin typeface="Times New Roman" panose="02020603050405020304" pitchFamily="18" charset="0"/>
              <a:ea typeface="Open Sans"/>
              <a:cs typeface="Times New Roman" panose="02020603050405020304" pitchFamily="18" charset="0"/>
              <a:sym typeface="Open Sans"/>
            </a:endParaRPr>
          </a:p>
          <a:p>
            <a:pPr marL="457200" marR="0" lvl="0" indent="-419100" rtl="0">
              <a:lnSpc>
                <a:spcPct val="115000"/>
              </a:lnSpc>
              <a:spcBef>
                <a:spcPts val="0"/>
              </a:spcBef>
              <a:spcAft>
                <a:spcPts val="0"/>
              </a:spcAft>
              <a:buSzPts val="3000"/>
              <a:buFont typeface="Open Sans"/>
              <a:buChar char="●"/>
            </a:pPr>
            <a:r>
              <a:rPr lang="en-US" sz="2800" dirty="0">
                <a:latin typeface="Times New Roman" panose="02020603050405020304" pitchFamily="18" charset="0"/>
                <a:ea typeface="Open Sans"/>
                <a:cs typeface="Times New Roman" panose="02020603050405020304" pitchFamily="18" charset="0"/>
                <a:sym typeface="Open Sans"/>
              </a:rPr>
              <a:t>Effort &amp; Motivation</a:t>
            </a:r>
            <a:endParaRPr sz="2800" dirty="0">
              <a:latin typeface="Times New Roman" panose="02020603050405020304" pitchFamily="18" charset="0"/>
              <a:ea typeface="Open Sans"/>
              <a:cs typeface="Times New Roman" panose="02020603050405020304" pitchFamily="18" charset="0"/>
              <a:sym typeface="Open Sans"/>
            </a:endParaRPr>
          </a:p>
          <a:p>
            <a:pPr marL="457200" marR="0" lvl="0" indent="-419100" rtl="0">
              <a:lnSpc>
                <a:spcPct val="115000"/>
              </a:lnSpc>
              <a:spcBef>
                <a:spcPts val="0"/>
              </a:spcBef>
              <a:spcAft>
                <a:spcPts val="0"/>
              </a:spcAft>
              <a:buSzPts val="3000"/>
              <a:buFont typeface="Open Sans"/>
              <a:buChar char="●"/>
            </a:pPr>
            <a:r>
              <a:rPr lang="en-US" sz="2800" dirty="0">
                <a:latin typeface="Times New Roman" panose="02020603050405020304" pitchFamily="18" charset="0"/>
                <a:ea typeface="Open Sans"/>
                <a:cs typeface="Times New Roman" panose="02020603050405020304" pitchFamily="18" charset="0"/>
                <a:sym typeface="Open Sans"/>
              </a:rPr>
              <a:t>Socioeconomic status &amp; inherited wealth</a:t>
            </a:r>
            <a:endParaRPr sz="2800" dirty="0">
              <a:latin typeface="Times New Roman" panose="02020603050405020304" pitchFamily="18" charset="0"/>
              <a:ea typeface="Open Sans"/>
              <a:cs typeface="Times New Roman" panose="02020603050405020304" pitchFamily="18" charset="0"/>
              <a:sym typeface="Open Sans"/>
            </a:endParaRPr>
          </a:p>
          <a:p>
            <a:pPr marL="457200" marR="0" lvl="0" indent="-419100" rtl="0">
              <a:lnSpc>
                <a:spcPct val="115000"/>
              </a:lnSpc>
              <a:spcBef>
                <a:spcPts val="0"/>
              </a:spcBef>
              <a:spcAft>
                <a:spcPts val="0"/>
              </a:spcAft>
              <a:buSzPts val="3000"/>
              <a:buFont typeface="Open Sans"/>
              <a:buChar char="●"/>
            </a:pPr>
            <a:r>
              <a:rPr lang="en-US" sz="2800" dirty="0">
                <a:latin typeface="Times New Roman" panose="02020603050405020304" pitchFamily="18" charset="0"/>
                <a:ea typeface="Open Sans"/>
                <a:cs typeface="Times New Roman" panose="02020603050405020304" pitchFamily="18" charset="0"/>
                <a:sym typeface="Open Sans"/>
              </a:rPr>
              <a:t>Accumulated savings or debt</a:t>
            </a:r>
          </a:p>
          <a:p>
            <a:pPr marL="457200" indent="-419100">
              <a:lnSpc>
                <a:spcPct val="115000"/>
              </a:lnSpc>
              <a:buSzPts val="3000"/>
              <a:buFont typeface="Open Sans"/>
              <a:buChar char="●"/>
            </a:pPr>
            <a:r>
              <a:rPr lang="en-US" sz="2800" dirty="0">
                <a:latin typeface="Times New Roman" panose="02020603050405020304" pitchFamily="18" charset="0"/>
                <a:ea typeface="Open Sans"/>
                <a:cs typeface="Times New Roman" panose="02020603050405020304" pitchFamily="18" charset="0"/>
                <a:sym typeface="Open Sans"/>
              </a:rPr>
              <a:t>Compensating differentials                                                                                         </a:t>
            </a:r>
            <a:r>
              <a:rPr lang="en-US" sz="2000" dirty="0">
                <a:latin typeface="Times New Roman" panose="02020603050405020304" pitchFamily="18" charset="0"/>
                <a:cs typeface="Times New Roman" panose="02020603050405020304" pitchFamily="18" charset="0"/>
              </a:rPr>
              <a:t>(additional amt. of $$ offered to motivate a                                worker to accept an undesirable job.)</a:t>
            </a:r>
            <a:endParaRPr lang="en-US" sz="2000" b="1" dirty="0">
              <a:latin typeface="Times New Roman" panose="02020603050405020304" pitchFamily="18" charset="0"/>
              <a:ea typeface="Open Sans"/>
              <a:cs typeface="Times New Roman" panose="02020603050405020304" pitchFamily="18" charset="0"/>
              <a:sym typeface="Open Sans"/>
            </a:endParaRPr>
          </a:p>
          <a:p>
            <a:pPr marL="38100" marR="0" lvl="0" rtl="0">
              <a:lnSpc>
                <a:spcPct val="115000"/>
              </a:lnSpc>
              <a:spcBef>
                <a:spcPts val="0"/>
              </a:spcBef>
              <a:spcAft>
                <a:spcPts val="0"/>
              </a:spcAft>
              <a:buSzPts val="3000"/>
            </a:pPr>
            <a:endParaRPr sz="3000" b="1" dirty="0">
              <a:latin typeface="Times New Roman" panose="02020603050405020304" pitchFamily="18" charset="0"/>
              <a:ea typeface="Open Sans"/>
              <a:cs typeface="Times New Roman" panose="02020603050405020304" pitchFamily="18" charset="0"/>
              <a:sym typeface="Open Sans"/>
            </a:endParaRPr>
          </a:p>
        </p:txBody>
      </p:sp>
      <p:sp>
        <p:nvSpPr>
          <p:cNvPr id="7" name="Google Shape;218;p31">
            <a:extLst>
              <a:ext uri="{FF2B5EF4-FFF2-40B4-BE49-F238E27FC236}">
                <a16:creationId xmlns:a16="http://schemas.microsoft.com/office/drawing/2014/main" id="{EFD73D2D-484B-0819-90D2-CAC691A119BA}"/>
              </a:ext>
            </a:extLst>
          </p:cNvPr>
          <p:cNvSpPr/>
          <p:nvPr/>
        </p:nvSpPr>
        <p:spPr>
          <a:xfrm>
            <a:off x="357750" y="168309"/>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cxnSp>
        <p:nvCxnSpPr>
          <p:cNvPr id="2" name="Google Shape;175;p27">
            <a:extLst>
              <a:ext uri="{FF2B5EF4-FFF2-40B4-BE49-F238E27FC236}">
                <a16:creationId xmlns:a16="http://schemas.microsoft.com/office/drawing/2014/main" id="{4E2615D2-769C-67A6-A991-A8806C3067CA}"/>
              </a:ext>
            </a:extLst>
          </p:cNvPr>
          <p:cNvCxnSpPr/>
          <p:nvPr/>
        </p:nvCxnSpPr>
        <p:spPr>
          <a:xfrm>
            <a:off x="4343539" y="1585165"/>
            <a:ext cx="4249200" cy="0"/>
          </a:xfrm>
          <a:prstGeom prst="straightConnector1">
            <a:avLst/>
          </a:prstGeom>
          <a:noFill/>
          <a:ln w="28575" cap="flat" cmpd="sng">
            <a:solidFill>
              <a:srgbClr val="CC000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Connector 6"/>
          <p:cNvSpPr/>
          <p:nvPr/>
        </p:nvSpPr>
        <p:spPr>
          <a:xfrm>
            <a:off x="565874" y="4327854"/>
            <a:ext cx="528886" cy="651641"/>
          </a:xfrm>
          <a:prstGeom prst="flowChartConnector">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4FAB73BC-B049-4115-A692-8D63A059BFB8}" type="slidenum">
              <a:rPr lang="en-US" smtClean="0"/>
              <a:t>8</a:t>
            </a:fld>
            <a:endParaRPr lang="en-US" dirty="0"/>
          </a:p>
        </p:txBody>
      </p:sp>
      <p:sp>
        <p:nvSpPr>
          <p:cNvPr id="3" name="Rectangle 2"/>
          <p:cNvSpPr/>
          <p:nvPr/>
        </p:nvSpPr>
        <p:spPr>
          <a:xfrm>
            <a:off x="135775" y="932447"/>
            <a:ext cx="12056225" cy="5016758"/>
          </a:xfrm>
          <a:prstGeom prst="rect">
            <a:avLst/>
          </a:prstGeom>
        </p:spPr>
        <p:txBody>
          <a:bodyPr wrap="square">
            <a:spAutoFit/>
          </a:bodyPr>
          <a:lstStyle/>
          <a:p>
            <a:pPr algn="ctr"/>
            <a:r>
              <a:rPr lang="en-US" sz="3000" b="1" dirty="0">
                <a:solidFill>
                  <a:srgbClr val="C00000"/>
                </a:solidFill>
                <a:latin typeface="Times New Roman" panose="02020603050405020304" pitchFamily="18" charset="0"/>
              </a:rPr>
              <a:t>One of the “Determinants of Productivity, Income, and Wealth” is “innate ability,” which refers to the recognition that differences in income or wealth across individuals could result from differences in</a:t>
            </a:r>
          </a:p>
          <a:p>
            <a:pPr algn="ctr"/>
            <a:endParaRPr lang="en-US" sz="3200" b="1" dirty="0">
              <a:solidFill>
                <a:srgbClr val="C00000"/>
              </a:solidFill>
              <a:latin typeface="Times New Roman" panose="02020603050405020304" pitchFamily="18" charset="0"/>
            </a:endParaRPr>
          </a:p>
          <a:p>
            <a:pPr marL="514350" indent="-57150">
              <a:buClr>
                <a:srgbClr val="C00000"/>
              </a:buClr>
              <a:buFont typeface="+mj-lt"/>
              <a:buAutoNum type="alphaLcParenR"/>
            </a:pPr>
            <a:r>
              <a:rPr lang="en-US" sz="3200" dirty="0">
                <a:solidFill>
                  <a:srgbClr val="000000"/>
                </a:solidFill>
                <a:latin typeface="Times New Roman" panose="02020603050405020304" pitchFamily="18" charset="0"/>
              </a:rPr>
              <a:t> 	the amount of money that individuals receive as inheritances 	during their lifetime.</a:t>
            </a:r>
          </a:p>
          <a:p>
            <a:pPr marL="514350" indent="-57150">
              <a:buClr>
                <a:srgbClr val="C00000"/>
              </a:buClr>
              <a:buFont typeface="+mj-lt"/>
              <a:buAutoNum type="alphaLcParenR"/>
            </a:pPr>
            <a:r>
              <a:rPr lang="en-US" sz="3200" dirty="0">
                <a:latin typeface="Times New Roman" panose="02020603050405020304" pitchFamily="18" charset="0"/>
              </a:rPr>
              <a:t> 	</a:t>
            </a:r>
            <a:r>
              <a:rPr lang="en-US" sz="3200" dirty="0">
                <a:solidFill>
                  <a:srgbClr val="000000"/>
                </a:solidFill>
                <a:latin typeface="Times New Roman" panose="02020603050405020304" pitchFamily="18" charset="0"/>
              </a:rPr>
              <a:t>how hard individuals choose to work. 	</a:t>
            </a:r>
            <a:endParaRPr lang="en-US" sz="3200" dirty="0">
              <a:latin typeface="Times New Roman" panose="02020603050405020304" pitchFamily="18" charset="0"/>
            </a:endParaRPr>
          </a:p>
          <a:p>
            <a:pPr marL="514350" indent="-57150">
              <a:buClr>
                <a:srgbClr val="C00000"/>
              </a:buClr>
              <a:buFont typeface="+mj-lt"/>
              <a:buAutoNum type="alphaLcParenR"/>
            </a:pPr>
            <a:r>
              <a:rPr lang="en-US" sz="3200" dirty="0">
                <a:solidFill>
                  <a:srgbClr val="000000"/>
                </a:solidFill>
                <a:latin typeface="Times New Roman" panose="02020603050405020304" pitchFamily="18" charset="0"/>
              </a:rPr>
              <a:t> 	the natural talents that people are endowed with at birth.</a:t>
            </a:r>
          </a:p>
          <a:p>
            <a:pPr marL="514350" indent="-57150">
              <a:buClr>
                <a:srgbClr val="C00000"/>
              </a:buClr>
              <a:buFont typeface="+mj-lt"/>
              <a:buAutoNum type="alphaLcParenR"/>
            </a:pPr>
            <a:r>
              <a:rPr lang="en-US" sz="3200" dirty="0">
                <a:latin typeface="Times New Roman" panose="02020603050405020304" pitchFamily="18" charset="0"/>
              </a:rPr>
              <a:t> 	</a:t>
            </a:r>
            <a:r>
              <a:rPr lang="en-US" sz="3200" dirty="0">
                <a:solidFill>
                  <a:srgbClr val="000000"/>
                </a:solidFill>
                <a:latin typeface="Times New Roman" panose="02020603050405020304" pitchFamily="18" charset="0"/>
              </a:rPr>
              <a:t>the skills and experiences that people acquire through education, 	training, and work experience.</a:t>
            </a:r>
          </a:p>
        </p:txBody>
      </p:sp>
      <p:sp>
        <p:nvSpPr>
          <p:cNvPr id="6" name="Google Shape;424;p54"/>
          <p:cNvSpPr/>
          <p:nvPr/>
        </p:nvSpPr>
        <p:spPr>
          <a:xfrm>
            <a:off x="385514" y="272953"/>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8" name="Google Shape;430;p55"/>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Tree>
    <p:extLst>
      <p:ext uri="{BB962C8B-B14F-4D97-AF65-F5344CB8AC3E}">
        <p14:creationId xmlns:p14="http://schemas.microsoft.com/office/powerpoint/2010/main" val="300506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p:nvPr/>
        </p:nvSpPr>
        <p:spPr>
          <a:xfrm>
            <a:off x="0" y="5991900"/>
            <a:ext cx="12192000" cy="866100"/>
          </a:xfrm>
          <a:prstGeom prst="rect">
            <a:avLst/>
          </a:prstGeom>
          <a:solidFill>
            <a:srgbClr val="E82424"/>
          </a:solidFill>
          <a:ln w="12700"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500" b="1">
                <a:solidFill>
                  <a:schemeClr val="lt1"/>
                </a:solidFill>
                <a:latin typeface="Open Sans SemiBold"/>
                <a:ea typeface="Open Sans SemiBold"/>
                <a:cs typeface="Open Sans SemiBold"/>
                <a:sym typeface="Open Sans SemiBold"/>
              </a:rPr>
              <a:t>          KENNESAW STATE UNIVERSITY  |  COLES COLLEGE OF BUSINESS</a:t>
            </a:r>
            <a:endParaRPr sz="1500"/>
          </a:p>
        </p:txBody>
      </p:sp>
      <p:sp>
        <p:nvSpPr>
          <p:cNvPr id="7" name="Google Shape;218;p31">
            <a:extLst>
              <a:ext uri="{FF2B5EF4-FFF2-40B4-BE49-F238E27FC236}">
                <a16:creationId xmlns:a16="http://schemas.microsoft.com/office/drawing/2014/main" id="{EFD73D2D-484B-0819-90D2-CAC691A119BA}"/>
              </a:ext>
            </a:extLst>
          </p:cNvPr>
          <p:cNvSpPr/>
          <p:nvPr/>
        </p:nvSpPr>
        <p:spPr>
          <a:xfrm>
            <a:off x="357750" y="168309"/>
            <a:ext cx="11476500" cy="616800"/>
          </a:xfrm>
          <a:prstGeom prst="rect">
            <a:avLst/>
          </a:prstGeom>
          <a:noFill/>
          <a:ln w="28575" cap="flat" cmpd="sng">
            <a:solidFill>
              <a:srgbClr val="E82424"/>
            </a:solidFill>
            <a:prstDash val="solid"/>
            <a:miter lim="800000"/>
            <a:headEnd type="none" w="sm" len="sm"/>
            <a:tailEnd type="none" w="sm" len="sm"/>
          </a:ln>
        </p:spPr>
        <p:txBody>
          <a:bodyPr spcFirstLastPara="1" wrap="square" lIns="91425" tIns="45700" rIns="91425" bIns="45700" anchor="ctr" anchorCtr="0">
            <a:noAutofit/>
          </a:bodyPr>
          <a:lstStyle/>
          <a:p>
            <a:pPr marL="0" lvl="0" indent="0" rtl="0">
              <a:spcBef>
                <a:spcPts val="0"/>
              </a:spcBef>
              <a:spcAft>
                <a:spcPts val="0"/>
              </a:spcAft>
              <a:buNone/>
            </a:pPr>
            <a:r>
              <a:rPr lang="en-US" sz="1600" b="1">
                <a:solidFill>
                  <a:schemeClr val="dk1"/>
                </a:solidFill>
                <a:latin typeface="Open Sans"/>
                <a:ea typeface="Open Sans"/>
                <a:cs typeface="Open Sans"/>
                <a:sym typeface="Open Sans"/>
              </a:rPr>
              <a:t>   INEQUALITY AND REDISTRIBUTION</a:t>
            </a:r>
            <a:endParaRPr sz="1600" b="1">
              <a:solidFill>
                <a:schemeClr val="dk1"/>
              </a:solidFill>
              <a:latin typeface="Open Sans"/>
              <a:ea typeface="Open Sans"/>
              <a:cs typeface="Open Sans"/>
              <a:sym typeface="Open Sans"/>
            </a:endParaRPr>
          </a:p>
        </p:txBody>
      </p:sp>
      <p:sp>
        <p:nvSpPr>
          <p:cNvPr id="4" name="TextBox 3">
            <a:extLst>
              <a:ext uri="{FF2B5EF4-FFF2-40B4-BE49-F238E27FC236}">
                <a16:creationId xmlns:a16="http://schemas.microsoft.com/office/drawing/2014/main" id="{23BEF964-B555-CFBB-927E-A2B28035684A}"/>
              </a:ext>
            </a:extLst>
          </p:cNvPr>
          <p:cNvSpPr txBox="1"/>
          <p:nvPr/>
        </p:nvSpPr>
        <p:spPr>
          <a:xfrm>
            <a:off x="680483" y="982176"/>
            <a:ext cx="11025963" cy="4893647"/>
          </a:xfrm>
          <a:prstGeom prst="rect">
            <a:avLst/>
          </a:prstGeom>
          <a:noFill/>
        </p:spPr>
        <p:txBody>
          <a:bodyPr wrap="square">
            <a:spAutoFit/>
          </a:bodyPr>
          <a:lstStyle/>
          <a:p>
            <a:r>
              <a:rPr lang="en-US" sz="2600" b="1" dirty="0">
                <a:latin typeface="Times New Roman" panose="02020603050405020304" pitchFamily="18" charset="0"/>
                <a:cs typeface="Times New Roman" panose="02020603050405020304" pitchFamily="18" charset="0"/>
              </a:rPr>
              <a:t>Chris’ income is higher than Pat’s income. Two of the notable differences between their jobs are that …                                                                                                 </a:t>
            </a:r>
          </a:p>
          <a:p>
            <a:pPr marL="233363">
              <a:buFont typeface="Arial" panose="020B0604020202020204" pitchFamily="34" charset="0"/>
              <a:buChar char="•"/>
              <a:tabLst>
                <a:tab pos="574675" algn="l"/>
              </a:tabLst>
            </a:pPr>
            <a:r>
              <a:rPr lang="en-US" sz="2600" dirty="0">
                <a:latin typeface="Times New Roman" panose="02020603050405020304" pitchFamily="18" charset="0"/>
                <a:cs typeface="Times New Roman" panose="02020603050405020304" pitchFamily="18" charset="0"/>
              </a:rPr>
              <a:t> 	Pat gets to work in a climate-controlled office building year-round, and; </a:t>
            </a:r>
          </a:p>
          <a:p>
            <a:pPr marL="233363">
              <a:buFont typeface="Arial" panose="020B0604020202020204" pitchFamily="34" charset="0"/>
              <a:buChar char="•"/>
              <a:tabLst>
                <a:tab pos="574675" algn="l"/>
              </a:tabLst>
            </a:pPr>
            <a:r>
              <a:rPr lang="en-US" sz="2600" dirty="0">
                <a:latin typeface="Times New Roman" panose="02020603050405020304" pitchFamily="18" charset="0"/>
                <a:cs typeface="Times New Roman" panose="02020603050405020304" pitchFamily="18" charset="0"/>
              </a:rPr>
              <a:t> 	Chris runs a greater risk of being severely injured on the job.                                       Based upon this information, it would seem reasonable to infer that at least part of the difference in incomes between the workers is due to </a:t>
            </a:r>
          </a:p>
          <a:p>
            <a:pPr>
              <a:tabLst>
                <a:tab pos="509588" algn="l"/>
              </a:tabLst>
            </a:pPr>
            <a:r>
              <a:rPr lang="en-US" sz="2600" dirty="0">
                <a:latin typeface="Times New Roman" panose="02020603050405020304" pitchFamily="18" charset="0"/>
                <a:cs typeface="Times New Roman" panose="02020603050405020304" pitchFamily="18" charset="0"/>
              </a:rPr>
              <a:t>a)	logrolling. </a:t>
            </a:r>
          </a:p>
          <a:p>
            <a:pPr>
              <a:tabLst>
                <a:tab pos="509588" algn="l"/>
              </a:tabLst>
            </a:pPr>
            <a:r>
              <a:rPr lang="en-US" sz="2600" dirty="0">
                <a:latin typeface="Times New Roman" panose="02020603050405020304" pitchFamily="18" charset="0"/>
                <a:cs typeface="Times New Roman" panose="02020603050405020304" pitchFamily="18" charset="0"/>
              </a:rPr>
              <a:t>b)	gender discrimination. </a:t>
            </a:r>
          </a:p>
          <a:p>
            <a:pPr marL="514350" indent="-514350">
              <a:buAutoNum type="alphaLcParenR" startAt="3"/>
            </a:pPr>
            <a:r>
              <a:rPr lang="en-US" sz="2600" dirty="0">
                <a:latin typeface="Times New Roman" panose="02020603050405020304" pitchFamily="18" charset="0"/>
                <a:cs typeface="Times New Roman" panose="02020603050405020304" pitchFamily="18" charset="0"/>
              </a:rPr>
              <a:t>compensating differentials. </a:t>
            </a:r>
          </a:p>
          <a:p>
            <a:pPr marL="514350" indent="-514350">
              <a:buAutoNum type="alphaLcParenR" startAt="3"/>
            </a:pPr>
            <a:r>
              <a:rPr lang="en-US" sz="2600" dirty="0">
                <a:latin typeface="Times New Roman" panose="02020603050405020304" pitchFamily="18" charset="0"/>
                <a:cs typeface="Times New Roman" panose="02020603050405020304" pitchFamily="18" charset="0"/>
              </a:rPr>
              <a:t>the Labor Theory of Value.                                                    </a:t>
            </a:r>
          </a:p>
          <a:p>
            <a:endParaRPr lang="en-US" sz="2600" dirty="0">
              <a:latin typeface="Times New Roman" panose="02020603050405020304" pitchFamily="18" charset="0"/>
              <a:cs typeface="Times New Roman" panose="02020603050405020304" pitchFamily="18" charset="0"/>
            </a:endParaRPr>
          </a:p>
          <a:p>
            <a:r>
              <a:rPr lang="en-US" sz="2600" b="1" dirty="0">
                <a:latin typeface="Times New Roman" panose="02020603050405020304" pitchFamily="18" charset="0"/>
                <a:cs typeface="Times New Roman" panose="02020603050405020304" pitchFamily="18" charset="0"/>
              </a:rPr>
              <a:t>Answer: C</a:t>
            </a:r>
          </a:p>
        </p:txBody>
      </p:sp>
    </p:spTree>
    <p:extLst>
      <p:ext uri="{BB962C8B-B14F-4D97-AF65-F5344CB8AC3E}">
        <p14:creationId xmlns:p14="http://schemas.microsoft.com/office/powerpoint/2010/main" val="158940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 calcmode="lin" valueType="num">
                                      <p:cBhvr additive="base">
                                        <p:cTn id="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2109</TotalTime>
  <Words>3116</Words>
  <Application>Microsoft Office PowerPoint</Application>
  <PresentationFormat>Widescreen</PresentationFormat>
  <Paragraphs>392</Paragraphs>
  <Slides>38</Slides>
  <Notes>34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38</vt:i4>
      </vt:variant>
    </vt:vector>
  </HeadingPairs>
  <TitlesOfParts>
    <vt:vector size="51" baseType="lpstr">
      <vt:lpstr>Calibri</vt:lpstr>
      <vt:lpstr>Open Sans</vt:lpstr>
      <vt:lpstr>Roboto</vt:lpstr>
      <vt:lpstr>Courier New</vt:lpstr>
      <vt:lpstr>Open Sans SemiBold</vt:lpstr>
      <vt:lpstr>Arial</vt:lpstr>
      <vt:lpstr>Wingdings</vt:lpstr>
      <vt:lpstr>Arial Black</vt:lpstr>
      <vt:lpstr>-apple-system</vt:lpstr>
      <vt:lpstr>Times New Roman</vt:lpstr>
      <vt:lpstr>Open Sans ExtraBold</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dc:creator>
  <cp:lastModifiedBy>Edward Hoy</cp:lastModifiedBy>
  <cp:revision>120</cp:revision>
  <dcterms:modified xsi:type="dcterms:W3CDTF">2024-05-01T21:18:05Z</dcterms:modified>
</cp:coreProperties>
</file>